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1" r:id="rId5"/>
    <p:sldId id="260" r:id="rId6"/>
    <p:sldId id="258" r:id="rId7"/>
    <p:sldId id="266" r:id="rId8"/>
    <p:sldId id="267" r:id="rId9"/>
    <p:sldId id="270" r:id="rId10"/>
    <p:sldId id="268" r:id="rId11"/>
    <p:sldId id="269" r:id="rId12"/>
    <p:sldId id="271" r:id="rId13"/>
    <p:sldId id="272" r:id="rId14"/>
    <p:sldId id="273" r:id="rId15"/>
    <p:sldId id="275" r:id="rId16"/>
    <p:sldId id="276" r:id="rId17"/>
    <p:sldId id="277" r:id="rId1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5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2011-08-29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28596" y="1357298"/>
            <a:ext cx="7772400" cy="1470025"/>
          </a:xfrm>
        </p:spPr>
        <p:txBody>
          <a:bodyPr/>
          <a:lstStyle/>
          <a:p>
            <a:r>
              <a:rPr lang="en-US" altLang="zh-CN" dirty="0" err="1" smtClean="0"/>
              <a:t>Fµnction</a:t>
            </a:r>
            <a:r>
              <a:rPr lang="en-US" altLang="zh-CN" dirty="0" smtClean="0"/>
              <a:t> makers for 539 inbreds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Department: NIMC 412 room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Principal: Doc  Li jiansheng</a:t>
            </a:r>
          </a:p>
          <a:p>
            <a:r>
              <a:rPr lang="en-US" altLang="zh-CN" dirty="0" smtClean="0">
                <a:solidFill>
                  <a:schemeClr val="tx1"/>
                </a:solidFill>
              </a:rPr>
              <a:t>                  Doc Yan jianbing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5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fatB-LD42</a:t>
            </a:r>
            <a:endParaRPr lang="en-US" altLang="zh-CN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14282" y="3643314"/>
            <a:ext cx="4455002" cy="247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Primers   5’-----------3’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LD42F  CGGGGCCGACATAGTGAA 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LD42R  CAAACTTCTGCGTTAGCATACC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6%PAGE </a:t>
            </a:r>
            <a:r>
              <a:rPr lang="zh-CN" altLang="en-US" dirty="0" smtClean="0">
                <a:latin typeface="Arial" pitchFamily="34" charset="0"/>
                <a:cs typeface="Arial" pitchFamily="34" charset="0"/>
              </a:rPr>
              <a:t>胶跑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192bp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zh-CN" alt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zh-CN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181bp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5072066" y="3929066"/>
            <a:ext cx="4286280" cy="2446338"/>
            <a:chOff x="5072066" y="3000372"/>
            <a:chExt cx="4449860" cy="2446338"/>
          </a:xfrm>
        </p:grpSpPr>
        <p:sp>
          <p:nvSpPr>
            <p:cNvPr id="6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45s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	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4929190" y="3357562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 Box 90"/>
          <p:cNvSpPr txBox="1">
            <a:spLocks noChangeArrowheads="1"/>
          </p:cNvSpPr>
          <p:nvPr/>
        </p:nvSpPr>
        <p:spPr bwMode="auto">
          <a:xfrm>
            <a:off x="5214942" y="1714488"/>
            <a:ext cx="292895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zh-CN" altLang="en-US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B73</a:t>
            </a:r>
            <a:r>
              <a:rPr lang="en-US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  <a:endParaRPr lang="zh-CN" altLang="en-US" dirty="0">
              <a:solidFill>
                <a:srgbClr val="FF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lang="zh-CN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: </a:t>
            </a:r>
            <a:r>
              <a:rPr lang="en-US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By804</a:t>
            </a:r>
            <a:r>
              <a:rPr lang="zh-CN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  <a:endParaRPr lang="zh-CN" altLang="en-US" dirty="0">
              <a:solidFill>
                <a:schemeClr val="hlink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57158" y="1357298"/>
            <a:ext cx="4572000" cy="1722794"/>
            <a:chOff x="357158" y="1357298"/>
            <a:chExt cx="4572000" cy="1722794"/>
          </a:xfrm>
        </p:grpSpPr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8" y="1357298"/>
              <a:ext cx="4572000" cy="1722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16" name="直接连接符 15"/>
            <p:cNvCxnSpPr/>
            <p:nvPr/>
          </p:nvCxnSpPr>
          <p:spPr>
            <a:xfrm>
              <a:off x="642910" y="2285992"/>
              <a:ext cx="357190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928662" y="2857496"/>
              <a:ext cx="357190" cy="1588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642910" y="2271706"/>
              <a:ext cx="5715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14374" y="2814632"/>
            <a:ext cx="5715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</a:t>
            </a:r>
            <a:endParaRPr lang="zh-CN" altLang="en-US" sz="2400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7158" y="1457310"/>
            <a:ext cx="4995864" cy="3416320"/>
            <a:chOff x="500034" y="1428736"/>
            <a:chExt cx="4995864" cy="3416320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642910" y="1428736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dirty="0" smtClean="0"/>
                <a:t>DNA(10ng/µl)   	5</a:t>
              </a:r>
            </a:p>
            <a:p>
              <a:r>
                <a:rPr lang="en-US" altLang="zh-CN" sz="2400" dirty="0" smtClean="0"/>
                <a:t>10×PCR buffer 	1.5</a:t>
              </a:r>
            </a:p>
            <a:p>
              <a:r>
                <a:rPr lang="en-US" altLang="zh-CN" sz="2400" dirty="0" smtClean="0"/>
                <a:t>dNTP(2.5mM)   	1</a:t>
              </a:r>
            </a:p>
            <a:p>
              <a:r>
                <a:rPr lang="en-US" altLang="zh-CN" sz="2400" dirty="0" smtClean="0"/>
                <a:t>Primer F(10µM)	1</a:t>
              </a:r>
            </a:p>
            <a:p>
              <a:r>
                <a:rPr lang="en-US" altLang="zh-CN" sz="2400" dirty="0" smtClean="0"/>
                <a:t>Primer R(10µM) 	1</a:t>
              </a:r>
            </a:p>
            <a:p>
              <a:r>
                <a:rPr lang="en-US" altLang="zh-CN" sz="2400" dirty="0" smtClean="0"/>
                <a:t>Taq(5U/µl)          	0.2</a:t>
              </a:r>
            </a:p>
            <a:p>
              <a:r>
                <a:rPr lang="en-US" altLang="zh-CN" sz="2400" dirty="0" smtClean="0"/>
                <a:t>ddH2O                	5.3 </a:t>
              </a:r>
            </a:p>
            <a:p>
              <a:endParaRPr lang="en-US" altLang="zh-CN" sz="2400" dirty="0" smtClean="0"/>
            </a:p>
            <a:p>
              <a:r>
                <a:rPr lang="en-US" altLang="zh-CN" sz="2400" dirty="0" smtClean="0"/>
                <a:t>Total                             15.0  µl</a:t>
              </a:r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500034" y="4286256"/>
              <a:ext cx="4071966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57686" y="1500174"/>
            <a:ext cx="5072098" cy="3416320"/>
            <a:chOff x="1979613" y="1844675"/>
            <a:chExt cx="5213350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        </a:t>
              </a:r>
              <a:r>
                <a:rPr lang="en-US" altLang="zh-CN" sz="2400" b="0" dirty="0" smtClean="0"/>
                <a:t>      2</a:t>
              </a:r>
              <a:endParaRPr lang="en-US" altLang="zh-CN" sz="2400" b="0" dirty="0"/>
            </a:p>
            <a:p>
              <a:r>
                <a:rPr lang="en-US" altLang="zh-CN" sz="2400" b="0" dirty="0"/>
                <a:t>10×PCR </a:t>
              </a:r>
              <a:r>
                <a:rPr lang="en-US" altLang="zh-CN" sz="2400" b="0" dirty="0" smtClean="0"/>
                <a:t>buffer            </a:t>
              </a:r>
              <a:r>
                <a:rPr lang="en-US" altLang="zh-CN" sz="2400" b="0" dirty="0"/>
                <a:t>1.5</a:t>
              </a:r>
            </a:p>
            <a:p>
              <a:r>
                <a:rPr lang="en-US" altLang="zh-CN" sz="2400" b="0" dirty="0"/>
                <a:t>dNTP(2.5mM) </a:t>
              </a:r>
              <a:r>
                <a:rPr lang="en-US" altLang="zh-CN" sz="2400" b="0" dirty="0" smtClean="0"/>
                <a:t>		1.2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F(10µM</a:t>
              </a:r>
              <a:r>
                <a:rPr lang="en-US" altLang="zh-CN" sz="2400" b="0" dirty="0"/>
                <a:t>) </a:t>
              </a:r>
              <a:r>
                <a:rPr lang="en-US" altLang="zh-CN" sz="2400" b="0" dirty="0" smtClean="0"/>
                <a:t>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 (10µM)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Taq(5U/µl</a:t>
              </a:r>
              <a:r>
                <a:rPr lang="en-US" altLang="zh-CN" sz="2400" b="0" dirty="0"/>
                <a:t>)            </a:t>
              </a:r>
              <a:r>
                <a:rPr lang="en-US" altLang="zh-CN" sz="2400" b="0" dirty="0" smtClean="0"/>
                <a:t>         0.2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 </a:t>
              </a:r>
              <a:r>
                <a:rPr lang="en-US" altLang="zh-CN" sz="2400" b="0" dirty="0" smtClean="0"/>
                <a:t>           8.9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</a:t>
              </a:r>
              <a:r>
                <a:rPr lang="en-US" altLang="zh-CN" sz="2400" b="0" dirty="0" smtClean="0"/>
                <a:t>      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57158" y="5039037"/>
            <a:ext cx="37147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切种子提</a:t>
            </a: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DNA</a:t>
            </a:r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的</a:t>
            </a: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</a:t>
            </a:r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体系</a:t>
            </a:r>
            <a:endParaRPr lang="zh-CN" altLang="en-US" sz="2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929190" y="5000636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叶片提</a:t>
            </a: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DNA</a:t>
            </a:r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的</a:t>
            </a: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</a:t>
            </a:r>
            <a:r>
              <a:rPr lang="zh-CN" altLang="en-US" sz="2400" b="1" dirty="0" smtClean="0">
                <a:latin typeface="Arial" pitchFamily="34" charset="0"/>
                <a:cs typeface="Arial" pitchFamily="34" charset="0"/>
              </a:rPr>
              <a:t>体系</a:t>
            </a:r>
            <a:endParaRPr lang="zh-CN" altLang="en-US" sz="2400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6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Psy1-ID2(</a:t>
            </a:r>
            <a:r>
              <a:rPr lang="zh-CN" altLang="en-US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低频）</a:t>
            </a:r>
            <a:endParaRPr lang="en-US" altLang="zh-CN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282" y="3226402"/>
            <a:ext cx="52149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Primers   5’-----------3’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ID2F2:  GGGAGTAATAGACGACAAGTGA</a:t>
            </a:r>
            <a:endParaRPr lang="zh-CN" alt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ID2R2: TCTTCTTGCGTATGTATGCTAA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1% </a:t>
            </a:r>
            <a:r>
              <a:rPr lang="zh-CN" altLang="en-US" dirty="0" smtClean="0">
                <a:latin typeface="Arial" pitchFamily="34" charset="0"/>
                <a:cs typeface="Arial" pitchFamily="34" charset="0"/>
              </a:rPr>
              <a:t>琼脂糖检测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altLang="zh-CN" sz="1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644bp insertion and 390bp deletion in yellow lines,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zh-CN" sz="1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644bp deletion and 390bp insertion in yellow lines,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zh-CN" sz="1600" dirty="0" smtClean="0">
                <a:latin typeface="Arial" pitchFamily="34" charset="0"/>
                <a:cs typeface="Arial" pitchFamily="34" charset="0"/>
              </a:rPr>
              <a:t>644bp and 390bp deletion in white lines</a:t>
            </a:r>
          </a:p>
          <a:p>
            <a:pPr>
              <a:lnSpc>
                <a:spcPct val="150000"/>
              </a:lnSpc>
              <a:defRPr/>
            </a:pP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357158" y="1028684"/>
            <a:ext cx="3962400" cy="2114564"/>
            <a:chOff x="357158" y="1357298"/>
            <a:chExt cx="3962400" cy="2114564"/>
          </a:xfrm>
        </p:grpSpPr>
        <p:pic>
          <p:nvPicPr>
            <p:cNvPr id="3" name="Picture 7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8" y="1357298"/>
              <a:ext cx="3962400" cy="1882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6" name="直接连接符 5"/>
            <p:cNvCxnSpPr/>
            <p:nvPr/>
          </p:nvCxnSpPr>
          <p:spPr>
            <a:xfrm>
              <a:off x="2643174" y="2857496"/>
              <a:ext cx="271464" cy="201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314690" y="3071810"/>
              <a:ext cx="271464" cy="2011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00364" y="2786058"/>
              <a:ext cx="271464" cy="2011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86024" y="2800346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57500" y="2743194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52776" y="3010197"/>
              <a:ext cx="31909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Arial" pitchFamily="34" charset="0"/>
                  <a:cs typeface="Arial" pitchFamily="34" charset="0"/>
                </a:rPr>
                <a:t>3</a:t>
              </a:r>
              <a:endParaRPr lang="zh-CN" altLang="en-US" sz="2400" dirty="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 Box 3"/>
          <p:cNvSpPr txBox="1">
            <a:spLocks noChangeArrowheads="1"/>
          </p:cNvSpPr>
          <p:nvPr/>
        </p:nvSpPr>
        <p:spPr bwMode="auto">
          <a:xfrm>
            <a:off x="5214942" y="571480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矩形 36"/>
          <p:cNvSpPr>
            <a:spLocks noChangeArrowheads="1"/>
          </p:cNvSpPr>
          <p:nvPr/>
        </p:nvSpPr>
        <p:spPr bwMode="auto">
          <a:xfrm>
            <a:off x="5286380" y="1071546"/>
            <a:ext cx="4572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Touch down PCR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94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℃       3.0 </a:t>
            </a: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min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95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℃       1.0 </a:t>
            </a: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min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62 ℃ 1.0 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min  -1℃/</a:t>
            </a: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cycle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72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℃       1.5 min </a:t>
            </a:r>
            <a:endParaRPr lang="pt-BR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Go to 2   7cycles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95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℃       1.0 </a:t>
            </a: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min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55</a:t>
            </a:r>
            <a:r>
              <a:rPr lang="pt-BR" altLang="zh-CN" dirty="0">
                <a:latin typeface="Arial" pitchFamily="34" charset="0"/>
                <a:cs typeface="Arial" pitchFamily="34" charset="0"/>
              </a:rPr>
              <a:t>℃       1.0 </a:t>
            </a:r>
            <a:r>
              <a:rPr lang="pt-BR" altLang="zh-CN" dirty="0" smtClean="0">
                <a:latin typeface="Arial" pitchFamily="34" charset="0"/>
                <a:cs typeface="Arial" pitchFamily="34" charset="0"/>
              </a:rPr>
              <a:t>min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altLang="zh-CN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altLang="zh-CN" dirty="0">
                <a:latin typeface="Arial" pitchFamily="34" charset="0"/>
                <a:cs typeface="Arial" pitchFamily="34" charset="0"/>
              </a:rPr>
              <a:t>72℃       1.5 </a:t>
            </a:r>
            <a:r>
              <a:rPr lang="de-DE" altLang="zh-CN" dirty="0" smtClean="0">
                <a:latin typeface="Arial" pitchFamily="34" charset="0"/>
                <a:cs typeface="Arial" pitchFamily="34" charset="0"/>
              </a:rPr>
              <a:t>min</a:t>
            </a: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altLang="zh-CN" dirty="0" smtClean="0">
                <a:latin typeface="Arial" pitchFamily="34" charset="0"/>
                <a:cs typeface="Arial" pitchFamily="34" charset="0"/>
              </a:rPr>
              <a:t>Go to 6   28cycles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de-DE" altLang="zh-CN" dirty="0" smtClean="0">
                <a:latin typeface="Arial" pitchFamily="34" charset="0"/>
                <a:cs typeface="Arial" pitchFamily="34" charset="0"/>
              </a:rPr>
              <a:t>72</a:t>
            </a:r>
            <a:r>
              <a:rPr lang="de-DE" altLang="zh-CN" dirty="0">
                <a:latin typeface="Arial" pitchFamily="34" charset="0"/>
                <a:cs typeface="Arial" pitchFamily="34" charset="0"/>
              </a:rPr>
              <a:t>℃       10.0 </a:t>
            </a:r>
            <a:r>
              <a:rPr lang="de-DE" altLang="zh-CN" dirty="0" smtClean="0">
                <a:latin typeface="Arial" pitchFamily="34" charset="0"/>
                <a:cs typeface="Arial" pitchFamily="34" charset="0"/>
              </a:rPr>
              <a:t>min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+mj-lt"/>
              <a:buAutoNum type="arabicPeriod"/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en-US" altLang="zh-CN" dirty="0">
                <a:latin typeface="Arial" pitchFamily="34" charset="0"/>
                <a:cs typeface="Arial" pitchFamily="34" charset="0"/>
              </a:rPr>
              <a:t>℃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34"/>
          <p:cNvSpPr txBox="1">
            <a:spLocks noChangeArrowheads="1"/>
          </p:cNvSpPr>
          <p:nvPr/>
        </p:nvSpPr>
        <p:spPr bwMode="auto">
          <a:xfrm>
            <a:off x="1785918" y="785794"/>
            <a:ext cx="4948246" cy="572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800" dirty="0">
                <a:latin typeface="Arial" pitchFamily="34" charset="0"/>
                <a:cs typeface="Arial" pitchFamily="34" charset="0"/>
              </a:rPr>
              <a:t>system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DNA (10ng/µl)                             2.0µl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dNTP 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(2.5mM)                           0.8µl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10×PCR Buffer                            1µl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Mg</a:t>
            </a:r>
            <a:r>
              <a:rPr lang="en-US" altLang="zh-CN" baseline="30000" dirty="0">
                <a:latin typeface="Times New Roman" pitchFamily="18" charset="0"/>
                <a:cs typeface="Times New Roman" pitchFamily="18" charset="0"/>
              </a:rPr>
              <a:t>2+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                                             0.8µl</a:t>
            </a:r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Primer1(10µM)                            0.2µl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Primer2(10µM)                            0.2µl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Taq DNA polymerase(5U/</a:t>
            </a:r>
            <a:r>
              <a:rPr lang="en-US" altLang="zh-CN" dirty="0" err="1">
                <a:latin typeface="Times New Roman" pitchFamily="18" charset="0"/>
                <a:cs typeface="Times New Roman" pitchFamily="18" charset="0"/>
              </a:rPr>
              <a:t>μl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)       0.1µl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ddH</a:t>
            </a:r>
            <a:r>
              <a:rPr lang="en-US" altLang="zh-CN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O                                          4.9µl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----------------------------------------------------------</a:t>
            </a: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Times New Roman" pitchFamily="18" charset="0"/>
                <a:cs typeface="Times New Roman" pitchFamily="18" charset="0"/>
              </a:rPr>
              <a:t>Total:                                            10µl</a:t>
            </a:r>
          </a:p>
          <a:p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dirty="0">
              <a:latin typeface="Times New Roman" pitchFamily="18" charset="0"/>
              <a:cs typeface="Times New Roman" pitchFamily="18" charset="0"/>
            </a:endParaRPr>
          </a:p>
          <a:p>
            <a:endParaRPr lang="zh-CN" alt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410310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7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CNR1</a:t>
            </a:r>
            <a:endParaRPr lang="zh-CN" altLang="en-US" sz="32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20" y="3071810"/>
            <a:ext cx="4643470" cy="2446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Primers   5’-----------3’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Primer F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CCCTCCGGACGCGTATAAC</a:t>
            </a:r>
            <a:endParaRPr lang="zh-CN" altLang="en-US" dirty="0" smtClean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Primer R: GAGGCCGGTGGACCATTTC</a:t>
            </a:r>
          </a:p>
          <a:p>
            <a:pPr>
              <a:lnSpc>
                <a:spcPct val="150000"/>
              </a:lnSpc>
              <a:defRPr/>
            </a:pPr>
            <a:r>
              <a:rPr lang="en-US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6% PAGE </a:t>
            </a:r>
            <a:r>
              <a:rPr lang="zh-CN" altLang="en-US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检测</a:t>
            </a: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90min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6bp insert,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zh-CN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6bp deletion,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1600178" y="2181517"/>
            <a:ext cx="542930" cy="580428"/>
            <a:chOff x="742922" y="2000240"/>
            <a:chExt cx="542930" cy="580428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000100" y="2176153"/>
              <a:ext cx="285752" cy="1588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85786" y="2000240"/>
              <a:ext cx="28575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971524" y="2119003"/>
              <a:ext cx="314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2922" y="2000240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072066" y="1714488"/>
            <a:ext cx="4286280" cy="2446338"/>
            <a:chOff x="5072066" y="3000372"/>
            <a:chExt cx="4449860" cy="2446338"/>
          </a:xfrm>
        </p:grpSpPr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58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45s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	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29190" y="1142984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979613" y="1844675"/>
            <a:ext cx="5213350" cy="3416320"/>
            <a:chOff x="1979613" y="1844675"/>
            <a:chExt cx="5213350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        </a:t>
              </a:r>
              <a:r>
                <a:rPr lang="en-US" altLang="zh-CN" sz="2400" b="0" dirty="0" smtClean="0"/>
                <a:t>      2</a:t>
              </a:r>
              <a:endParaRPr lang="en-US" altLang="zh-CN" sz="2400" b="0" dirty="0"/>
            </a:p>
            <a:p>
              <a:r>
                <a:rPr lang="en-US" altLang="zh-CN" sz="2400" b="0" dirty="0"/>
                <a:t>10×PCR </a:t>
              </a:r>
              <a:r>
                <a:rPr lang="en-US" altLang="zh-CN" sz="2400" b="0" dirty="0" smtClean="0"/>
                <a:t>buffer            </a:t>
              </a:r>
              <a:r>
                <a:rPr lang="en-US" altLang="zh-CN" sz="2400" b="0" dirty="0"/>
                <a:t>1.5</a:t>
              </a:r>
            </a:p>
            <a:p>
              <a:r>
                <a:rPr lang="en-US" altLang="zh-CN" sz="2400" b="0" dirty="0"/>
                <a:t>dNTP(2.5mM) </a:t>
              </a:r>
              <a:r>
                <a:rPr lang="en-US" altLang="zh-CN" sz="2400" b="0" dirty="0" smtClean="0"/>
                <a:t>		1.2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F(10µM</a:t>
              </a:r>
              <a:r>
                <a:rPr lang="en-US" altLang="zh-CN" sz="2400" b="0" dirty="0"/>
                <a:t>) </a:t>
              </a:r>
              <a:r>
                <a:rPr lang="en-US" altLang="zh-CN" sz="2400" b="0" dirty="0" smtClean="0"/>
                <a:t>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 (10µM)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Taq(5U/µl</a:t>
              </a:r>
              <a:r>
                <a:rPr lang="en-US" altLang="zh-CN" sz="2400" b="0" dirty="0"/>
                <a:t>)            </a:t>
              </a:r>
              <a:r>
                <a:rPr lang="en-US" altLang="zh-CN" sz="2400" b="0" dirty="0" smtClean="0"/>
                <a:t>         0.2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 </a:t>
              </a:r>
              <a:r>
                <a:rPr lang="en-US" altLang="zh-CN" sz="2400" b="0" dirty="0" smtClean="0"/>
                <a:t>           8.9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</a:t>
              </a:r>
              <a:r>
                <a:rPr lang="en-US" altLang="zh-CN" sz="2400" b="0" dirty="0" smtClean="0"/>
                <a:t>      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8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VTE3-ID6</a:t>
            </a:r>
            <a:endParaRPr lang="zh-CN" altLang="en-US" sz="3200" i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4282" y="3143248"/>
            <a:ext cx="521497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P</a:t>
            </a:r>
            <a:r>
              <a:rPr lang="en-US" altLang="zh-CN" sz="2800" dirty="0" smtClean="0">
                <a:latin typeface="Arial" pitchFamily="34" charset="0"/>
                <a:cs typeface="Arial" pitchFamily="34" charset="0"/>
              </a:rPr>
              <a:t>rimer 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5'----------------3’</a:t>
            </a:r>
          </a:p>
          <a:p>
            <a:pPr>
              <a:lnSpc>
                <a:spcPct val="150000"/>
              </a:lnSpc>
              <a:defRPr/>
            </a:pP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primer F: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GATGGCCTCCACCTACGC 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primer R: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 AGGAAGCGGTAGAACCAGAAG </a:t>
            </a:r>
            <a:r>
              <a:rPr lang="en-US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6% PAGE </a:t>
            </a:r>
            <a:r>
              <a:rPr lang="zh-CN" altLang="en-US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检测</a:t>
            </a: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90min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Tx/>
              <a:buAutoNum type="arabicPeriod"/>
              <a:defRPr/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6bp insert, </a:t>
            </a:r>
          </a:p>
          <a:p>
            <a:pPr marL="342900" indent="-342900">
              <a:buFontTx/>
              <a:buAutoNum type="arabicPeriod"/>
              <a:defRPr/>
            </a:pPr>
            <a:r>
              <a:rPr lang="en-US" altLang="zh-CN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6bp deletion,</a:t>
            </a:r>
          </a:p>
        </p:txBody>
      </p:sp>
      <p:grpSp>
        <p:nvGrpSpPr>
          <p:cNvPr id="2" name="组合 13"/>
          <p:cNvGrpSpPr/>
          <p:nvPr/>
        </p:nvGrpSpPr>
        <p:grpSpPr>
          <a:xfrm>
            <a:off x="285720" y="1071546"/>
            <a:ext cx="4342678" cy="1676111"/>
            <a:chOff x="285720" y="1071546"/>
            <a:chExt cx="4342678" cy="1676111"/>
          </a:xfrm>
        </p:grpSpPr>
        <p:pic>
          <p:nvPicPr>
            <p:cNvPr id="2867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85720" y="1071546"/>
              <a:ext cx="4342678" cy="16430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cxnSp>
          <p:nvCxnSpPr>
            <p:cNvPr id="8" name="直接连接符 7"/>
            <p:cNvCxnSpPr/>
            <p:nvPr/>
          </p:nvCxnSpPr>
          <p:spPr>
            <a:xfrm>
              <a:off x="1000100" y="2357430"/>
              <a:ext cx="285752" cy="1588"/>
            </a:xfrm>
            <a:prstGeom prst="line">
              <a:avLst/>
            </a:prstGeom>
            <a:ln w="28575">
              <a:solidFill>
                <a:srgbClr val="0000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785786" y="2000240"/>
              <a:ext cx="285752" cy="1588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971524" y="2285992"/>
              <a:ext cx="3143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0000FF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zh-CN" altLang="en-US" sz="2400" dirty="0">
                <a:solidFill>
                  <a:srgbClr val="0000FF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2922" y="2000240"/>
              <a:ext cx="3571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FF0000"/>
                  </a:solidFill>
                  <a:latin typeface="Arial" pitchFamily="34" charset="0"/>
                  <a:cs typeface="Arial" pitchFamily="34" charset="0"/>
                </a:rPr>
                <a:t>1</a:t>
              </a:r>
              <a:endParaRPr lang="zh-CN" alt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" name="组合 14"/>
          <p:cNvGrpSpPr/>
          <p:nvPr/>
        </p:nvGrpSpPr>
        <p:grpSpPr>
          <a:xfrm>
            <a:off x="5072066" y="1714488"/>
            <a:ext cx="4286280" cy="2446338"/>
            <a:chOff x="5072066" y="3000372"/>
            <a:chExt cx="4449860" cy="2446338"/>
          </a:xfrm>
        </p:grpSpPr>
        <p:sp>
          <p:nvSpPr>
            <p:cNvPr id="16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45s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	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8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929190" y="1142984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979613" y="1844675"/>
            <a:ext cx="5213350" cy="3416320"/>
            <a:chOff x="1979613" y="1844675"/>
            <a:chExt cx="5213350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    </a:t>
              </a:r>
              <a:r>
                <a:rPr lang="en-US" altLang="zh-CN" sz="2400" b="0" dirty="0" smtClean="0"/>
                <a:t>	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2×GC buffer      	7.5</a:t>
              </a:r>
              <a:endParaRPr lang="en-US" altLang="zh-CN" sz="2400" b="0" dirty="0"/>
            </a:p>
            <a:p>
              <a:r>
                <a:rPr lang="en-US" altLang="zh-CN" sz="2400" b="0" dirty="0"/>
                <a:t>dNTP(2.5mM) </a:t>
              </a:r>
              <a:r>
                <a:rPr lang="en-US" altLang="zh-CN" sz="2400" b="0" dirty="0" smtClean="0"/>
                <a:t>	 	1.2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F(10µM</a:t>
              </a:r>
              <a:r>
                <a:rPr lang="en-US" altLang="zh-CN" sz="2400" b="0" dirty="0"/>
                <a:t>) </a:t>
              </a:r>
              <a:r>
                <a:rPr lang="en-US" altLang="zh-CN" sz="2400" b="0" dirty="0" smtClean="0"/>
                <a:t>	0.3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 (10µM)	0.3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Taq(5U/µl</a:t>
              </a:r>
              <a:r>
                <a:rPr lang="en-US" altLang="zh-CN" sz="2400" b="0" dirty="0"/>
                <a:t>)           </a:t>
              </a:r>
              <a:r>
                <a:rPr lang="en-US" altLang="zh-CN" sz="2400" b="0" dirty="0" smtClean="0"/>
                <a:t>	0.2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 </a:t>
              </a:r>
              <a:r>
                <a:rPr lang="en-US" altLang="zh-CN" sz="2400" b="0" dirty="0" smtClean="0"/>
                <a:t>           3</a:t>
              </a:r>
              <a:r>
                <a:rPr lang="en-US" altLang="zh-CN" sz="2400" dirty="0" smtClean="0"/>
                <a:t>.5</a:t>
              </a:r>
              <a:r>
                <a:rPr lang="en-US" altLang="zh-CN" sz="2400" b="0" dirty="0" smtClean="0"/>
                <a:t>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</a:t>
              </a:r>
              <a:r>
                <a:rPr lang="en-US" altLang="zh-CN" sz="2400" b="0" dirty="0" smtClean="0"/>
                <a:t>      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85720" y="214290"/>
            <a:ext cx="3959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 smtClean="0">
                <a:latin typeface="Comic Sans MS" pitchFamily="66" charset="0"/>
              </a:rPr>
              <a:t>1: </a:t>
            </a:r>
            <a:r>
              <a:rPr lang="en-US" altLang="zh-CN" sz="36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DGAT04</a:t>
            </a:r>
            <a:endParaRPr lang="en-US" altLang="zh-CN" sz="36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14282" y="3143248"/>
            <a:ext cx="4714908" cy="30469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Primers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  5’-----------3’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DGAT04F       </a:t>
            </a:r>
            <a:r>
              <a:rPr lang="en-US" altLang="zh-CN" b="0" dirty="0">
                <a:latin typeface="Arial" pitchFamily="34" charset="0"/>
                <a:cs typeface="Arial" pitchFamily="34" charset="0"/>
              </a:rPr>
              <a:t>TACTATCTGGATTTGTGC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DGAT04R</a:t>
            </a:r>
            <a:r>
              <a:rPr lang="en-US" altLang="zh-CN" b="0" dirty="0">
                <a:latin typeface="Arial" pitchFamily="34" charset="0"/>
                <a:cs typeface="Arial" pitchFamily="34" charset="0"/>
              </a:rPr>
              <a:t>       </a:t>
            </a:r>
            <a:r>
              <a:rPr lang="en-US" altLang="zh-CN" b="0" dirty="0" smtClean="0">
                <a:latin typeface="Arial" pitchFamily="34" charset="0"/>
                <a:cs typeface="Arial" pitchFamily="34" charset="0"/>
              </a:rPr>
              <a:t>TGGTAACAAAGTGTTGGG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1%</a:t>
            </a:r>
            <a:r>
              <a:rPr lang="zh-CN" altLang="en-US" dirty="0" smtClean="0">
                <a:latin typeface="Arial" pitchFamily="34" charset="0"/>
                <a:cs typeface="Arial" pitchFamily="34" charset="0"/>
              </a:rPr>
              <a:t>琼脂糖检测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zh-CN" altLang="en-US" sz="20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zh-CN" sz="20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1000bp</a:t>
            </a:r>
          </a:p>
          <a:p>
            <a:pPr>
              <a:spcBef>
                <a:spcPct val="50000"/>
              </a:spcBef>
            </a:pPr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zh-CN" altLang="en-US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zh-CN" sz="20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700bp</a:t>
            </a:r>
          </a:p>
          <a:p>
            <a:pPr>
              <a:spcBef>
                <a:spcPct val="50000"/>
              </a:spcBef>
            </a:pPr>
            <a:endParaRPr lang="en-US" altLang="zh-CN" b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6" name="Text Box 90"/>
          <p:cNvSpPr txBox="1">
            <a:spLocks noChangeArrowheads="1"/>
          </p:cNvSpPr>
          <p:nvPr/>
        </p:nvSpPr>
        <p:spPr bwMode="auto">
          <a:xfrm>
            <a:off x="5114956" y="1142984"/>
            <a:ext cx="3886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1: By804</a:t>
            </a:r>
            <a:r>
              <a:rPr lang="zh-CN" altLang="en-US" sz="2000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基因型</a:t>
            </a:r>
            <a:endParaRPr lang="en-US" altLang="zh-CN" sz="2000" dirty="0">
              <a:solidFill>
                <a:srgbClr val="0066FF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2: B73</a:t>
            </a:r>
            <a:r>
              <a:rPr lang="zh-CN" altLang="en-US" sz="20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基因型</a:t>
            </a:r>
          </a:p>
          <a:p>
            <a:pPr>
              <a:spcBef>
                <a:spcPct val="50000"/>
              </a:spcBef>
            </a:pPr>
            <a:r>
              <a:rPr lang="en-US" altLang="zh-CN" sz="2000" dirty="0">
                <a:latin typeface="Arial" pitchFamily="34" charset="0"/>
                <a:cs typeface="Arial" pitchFamily="34" charset="0"/>
              </a:rPr>
              <a:t>M</a:t>
            </a: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: DL2000 </a:t>
            </a:r>
            <a:r>
              <a:rPr lang="en-US" altLang="zh-CN" sz="2000" dirty="0" err="1" smtClean="0">
                <a:latin typeface="Arial" pitchFamily="34" charset="0"/>
                <a:cs typeface="Arial" pitchFamily="34" charset="0"/>
              </a:rPr>
              <a:t>plµs</a:t>
            </a:r>
            <a:endParaRPr lang="en-US" altLang="zh-CN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5536" y="980728"/>
            <a:ext cx="4410276" cy="1666876"/>
            <a:chOff x="0" y="1000108"/>
            <a:chExt cx="4410276" cy="1666876"/>
          </a:xfrm>
        </p:grpSpPr>
        <p:pic>
          <p:nvPicPr>
            <p:cNvPr id="2055" name="Picture 7" descr="DGAT04-AP04-PART1 2010-02-02 23hr 51min"/>
            <p:cNvPicPr>
              <a:picLocks noChangeAspect="1" noChangeArrowheads="1"/>
            </p:cNvPicPr>
            <p:nvPr/>
          </p:nvPicPr>
          <p:blipFill>
            <a:blip r:embed="rId2" cstate="print"/>
            <a:srcRect r="55838"/>
            <a:stretch>
              <a:fillRect/>
            </a:stretch>
          </p:blipFill>
          <p:spPr bwMode="auto">
            <a:xfrm>
              <a:off x="0" y="1000108"/>
              <a:ext cx="4410276" cy="1666876"/>
            </a:xfrm>
            <a:prstGeom prst="rect">
              <a:avLst/>
            </a:prstGeom>
            <a:noFill/>
          </p:spPr>
        </p:pic>
        <p:sp>
          <p:nvSpPr>
            <p:cNvPr id="2057" name="Line 9"/>
            <p:cNvSpPr>
              <a:spLocks noChangeShapeType="1"/>
            </p:cNvSpPr>
            <p:nvPr/>
          </p:nvSpPr>
          <p:spPr bwMode="auto">
            <a:xfrm>
              <a:off x="328582" y="1728776"/>
              <a:ext cx="215900" cy="0"/>
            </a:xfrm>
            <a:prstGeom prst="line">
              <a:avLst/>
            </a:prstGeom>
            <a:noFill/>
            <a:ln w="31750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Line 10"/>
            <p:cNvSpPr>
              <a:spLocks noChangeShapeType="1"/>
            </p:cNvSpPr>
            <p:nvPr/>
          </p:nvSpPr>
          <p:spPr bwMode="auto">
            <a:xfrm>
              <a:off x="628622" y="1928802"/>
              <a:ext cx="215900" cy="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Text Box 11"/>
            <p:cNvSpPr txBox="1">
              <a:spLocks noChangeArrowheads="1"/>
            </p:cNvSpPr>
            <p:nvPr/>
          </p:nvSpPr>
          <p:spPr bwMode="auto">
            <a:xfrm>
              <a:off x="285721" y="1743064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>
                  <a:solidFill>
                    <a:srgbClr val="0066FF"/>
                  </a:solidFill>
                </a:rPr>
                <a:t>1</a:t>
              </a:r>
              <a:r>
                <a:rPr lang="en-US" altLang="zh-CN" dirty="0"/>
                <a:t> </a:t>
              </a:r>
              <a:endParaRPr lang="en-US" altLang="zh-CN" dirty="0">
                <a:solidFill>
                  <a:srgbClr val="FF0000"/>
                </a:solidFill>
              </a:endParaRP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571472" y="2000240"/>
              <a:ext cx="35719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>
                  <a:solidFill>
                    <a:srgbClr val="FF0000"/>
                  </a:solidFill>
                </a:rPr>
                <a:t>2</a:t>
              </a:r>
              <a:r>
                <a:rPr lang="en-US" altLang="zh-CN" dirty="0" smtClean="0"/>
                <a:t> </a:t>
              </a:r>
              <a:endParaRPr lang="en-US" altLang="zh-CN" dirty="0">
                <a:solidFill>
                  <a:srgbClr val="FF0000"/>
                </a:solidFill>
              </a:endParaRPr>
            </a:p>
          </p:txBody>
        </p:sp>
      </p:grp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5000628" y="2857496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</a:p>
        </p:txBody>
      </p:sp>
      <p:grpSp>
        <p:nvGrpSpPr>
          <p:cNvPr id="12" name="Group 6"/>
          <p:cNvGrpSpPr>
            <a:grpSpLocks/>
          </p:cNvGrpSpPr>
          <p:nvPr/>
        </p:nvGrpSpPr>
        <p:grpSpPr bwMode="auto">
          <a:xfrm>
            <a:off x="4929171" y="3411537"/>
            <a:ext cx="4622988" cy="2446338"/>
            <a:chOff x="999" y="1513"/>
            <a:chExt cx="3160" cy="1541"/>
          </a:xfrm>
        </p:grpSpPr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999" y="1513"/>
              <a:ext cx="2640" cy="1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5min</a:t>
              </a:r>
            </a:p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1min</a:t>
              </a:r>
            </a:p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457200" indent="-4572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4" name="AutoShape 4"/>
            <p:cNvSpPr>
              <a:spLocks/>
            </p:cNvSpPr>
            <p:nvPr/>
          </p:nvSpPr>
          <p:spPr bwMode="auto">
            <a:xfrm>
              <a:off x="2708" y="1800"/>
              <a:ext cx="90" cy="675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2843" y="2025"/>
              <a:ext cx="1316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36 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cycles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857356" y="1857364"/>
            <a:ext cx="5213350" cy="3416320"/>
            <a:chOff x="1979613" y="1844675"/>
            <a:chExt cx="5213350" cy="3416320"/>
          </a:xfrm>
        </p:grpSpPr>
        <p:sp>
          <p:nvSpPr>
            <p:cNvPr id="5124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sz="240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DNA(10ng/µl</a:t>
              </a:r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) 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  	3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10×PCR 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buffer	1.5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dNTP(2.5mM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)		1.2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Primer F(10µM)	0.3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Primer R(10µM)	0.3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Taq(2.5U/µl</a:t>
              </a:r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)      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	0.3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ddH2O               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	8.4 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en-US" altLang="zh-CN" sz="2400" b="0" dirty="0">
                  <a:latin typeface="Times New Roman" pitchFamily="18" charset="0"/>
                  <a:cs typeface="Times New Roman" pitchFamily="18" charset="0"/>
                </a:rPr>
                <a:t>Total                    </a:t>
              </a:r>
              <a:r>
                <a:rPr lang="en-US" altLang="zh-CN" sz="2400" b="0" dirty="0" smtClean="0">
                  <a:latin typeface="Times New Roman" pitchFamily="18" charset="0"/>
                  <a:cs typeface="Times New Roman" pitchFamily="18" charset="0"/>
                </a:rPr>
                <a:t>	15.0  µl</a:t>
              </a:r>
              <a:endParaRPr lang="en-US" altLang="zh-CN" sz="2400" b="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684213" y="476250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2: 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VGT1</a:t>
            </a:r>
            <a:endParaRPr lang="en-US" altLang="zh-CN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285720" y="3357562"/>
            <a:ext cx="5400675" cy="263149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Primers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   5’-----------3’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Vgt1F       </a:t>
            </a:r>
            <a:r>
              <a:rPr lang="en-US" altLang="zh-CN" b="0" dirty="0">
                <a:latin typeface="Arial" pitchFamily="34" charset="0"/>
                <a:cs typeface="Arial" pitchFamily="34" charset="0"/>
              </a:rPr>
              <a:t>5'GTACCAGCTCCCTCTGCTC </a:t>
            </a:r>
          </a:p>
          <a:p>
            <a:pPr>
              <a:spcBef>
                <a:spcPct val="50000"/>
              </a:spcBef>
            </a:pPr>
            <a:r>
              <a:rPr lang="en-US" altLang="zh-CN" dirty="0">
                <a:latin typeface="Arial" pitchFamily="34" charset="0"/>
                <a:cs typeface="Arial" pitchFamily="34" charset="0"/>
              </a:rPr>
              <a:t>Vgt1R</a:t>
            </a:r>
            <a:r>
              <a:rPr lang="en-US" altLang="zh-CN" b="0" dirty="0">
                <a:latin typeface="Arial" pitchFamily="34" charset="0"/>
                <a:cs typeface="Arial" pitchFamily="34" charset="0"/>
              </a:rPr>
              <a:t>       </a:t>
            </a:r>
            <a:r>
              <a:rPr lang="en-US" altLang="zh-CN" b="0" dirty="0" smtClean="0">
                <a:latin typeface="Arial" pitchFamily="34" charset="0"/>
                <a:cs typeface="Arial" pitchFamily="34" charset="0"/>
              </a:rPr>
              <a:t>5'TGGAATGGATGTGAAGTGAG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1%</a:t>
            </a:r>
            <a:r>
              <a:rPr lang="zh-CN" altLang="en-US" dirty="0" smtClean="0">
                <a:latin typeface="Arial" pitchFamily="34" charset="0"/>
                <a:cs typeface="Arial" pitchFamily="34" charset="0"/>
              </a:rPr>
              <a:t>琼脂糖检测</a:t>
            </a:r>
            <a:endParaRPr lang="en-US" altLang="zh-CN" dirty="0" smtClean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zh-CN" altLang="en-US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zh-CN" dirty="0" smtClean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1000bp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： 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700bp</a:t>
            </a:r>
            <a:endParaRPr lang="en-US" altLang="zh-CN" b="0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142984"/>
            <a:ext cx="4249737" cy="1770063"/>
          </a:xfrm>
          <a:prstGeom prst="rect">
            <a:avLst/>
          </a:prstGeom>
          <a:noFill/>
        </p:spPr>
      </p:pic>
      <p:sp>
        <p:nvSpPr>
          <p:cNvPr id="4104" name="Line 8"/>
          <p:cNvSpPr>
            <a:spLocks noChangeShapeType="1"/>
          </p:cNvSpPr>
          <p:nvPr/>
        </p:nvSpPr>
        <p:spPr bwMode="auto">
          <a:xfrm>
            <a:off x="1357290" y="2500306"/>
            <a:ext cx="215900" cy="0"/>
          </a:xfrm>
          <a:prstGeom prst="line">
            <a:avLst/>
          </a:prstGeom>
          <a:noFill/>
          <a:ln w="31750">
            <a:solidFill>
              <a:srgbClr val="3366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5" name="Line 9"/>
          <p:cNvSpPr>
            <a:spLocks noChangeShapeType="1"/>
          </p:cNvSpPr>
          <p:nvPr/>
        </p:nvSpPr>
        <p:spPr bwMode="auto">
          <a:xfrm>
            <a:off x="1714480" y="2571744"/>
            <a:ext cx="2159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343000" y="2557454"/>
            <a:ext cx="7143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dirty="0">
                <a:solidFill>
                  <a:srgbClr val="0066FF"/>
                </a:solidFill>
              </a:rPr>
              <a:t>1</a:t>
            </a:r>
            <a:r>
              <a:rPr lang="en-US" altLang="zh-CN" dirty="0"/>
              <a:t> </a:t>
            </a:r>
            <a:r>
              <a:rPr lang="en-US" altLang="zh-CN" dirty="0" smtClean="0"/>
              <a:t>   </a:t>
            </a:r>
            <a:r>
              <a:rPr lang="en-US" altLang="zh-CN" dirty="0" smtClean="0">
                <a:solidFill>
                  <a:srgbClr val="FF0000"/>
                </a:solidFill>
              </a:rPr>
              <a:t>2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4107" name="Text Box 90"/>
          <p:cNvSpPr txBox="1">
            <a:spLocks noChangeArrowheads="1"/>
          </p:cNvSpPr>
          <p:nvPr/>
        </p:nvSpPr>
        <p:spPr bwMode="auto">
          <a:xfrm>
            <a:off x="5000628" y="1214422"/>
            <a:ext cx="38862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1: Mo17 </a:t>
            </a:r>
            <a:r>
              <a:rPr lang="zh-CN" altLang="en-US" sz="2400" dirty="0">
                <a:solidFill>
                  <a:srgbClr val="0066FF"/>
                </a:solidFill>
                <a:latin typeface="Arial" pitchFamily="34" charset="0"/>
                <a:cs typeface="Arial" pitchFamily="34" charset="0"/>
              </a:rPr>
              <a:t>基因型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2: B73</a:t>
            </a:r>
            <a:r>
              <a:rPr lang="zh-CN" altLang="en-US" sz="2400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基因型</a:t>
            </a:r>
          </a:p>
          <a:p>
            <a:pPr>
              <a:spcBef>
                <a:spcPct val="50000"/>
              </a:spcBef>
            </a:pPr>
            <a:r>
              <a:rPr lang="en-US" altLang="zh-CN" sz="2400" dirty="0">
                <a:latin typeface="Arial" pitchFamily="34" charset="0"/>
                <a:cs typeface="Arial" pitchFamily="34" charset="0"/>
              </a:rPr>
              <a:t>M:DL2000 </a:t>
            </a:r>
            <a:r>
              <a:rPr lang="en-US" altLang="zh-CN" sz="2400" dirty="0" err="1" smtClean="0">
                <a:latin typeface="Arial" pitchFamily="34" charset="0"/>
                <a:cs typeface="Arial" pitchFamily="34" charset="0"/>
              </a:rPr>
              <a:t>plµs</a:t>
            </a:r>
            <a:endParaRPr lang="en-US" altLang="zh-CN" sz="24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143504" y="3500438"/>
            <a:ext cx="4449860" cy="2446338"/>
            <a:chOff x="5072066" y="3000372"/>
            <a:chExt cx="4449860" cy="2446338"/>
          </a:xfrm>
        </p:grpSpPr>
        <p:sp>
          <p:nvSpPr>
            <p:cNvPr id="10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5000628" y="2928934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22489" y="1844675"/>
            <a:ext cx="5070474" cy="3416320"/>
            <a:chOff x="2122489" y="1844675"/>
            <a:chExt cx="5070474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</a:t>
              </a:r>
              <a:r>
                <a:rPr lang="en-US" altLang="zh-CN" sz="2400" dirty="0" smtClean="0"/>
                <a:t>	 	</a:t>
              </a:r>
              <a:r>
                <a:rPr lang="en-US" altLang="zh-CN" sz="2400" b="0" dirty="0" smtClean="0"/>
                <a:t>3</a:t>
              </a:r>
              <a:endParaRPr lang="en-US" altLang="zh-CN" sz="2400" b="0" dirty="0"/>
            </a:p>
            <a:p>
              <a:r>
                <a:rPr lang="en-US" altLang="zh-CN" sz="2400" b="0" dirty="0"/>
                <a:t>10×PCR </a:t>
              </a:r>
              <a:r>
                <a:rPr lang="en-US" altLang="zh-CN" sz="2400" b="0" dirty="0" smtClean="0"/>
                <a:t>buffer	1.5</a:t>
              </a:r>
              <a:endParaRPr lang="en-US" altLang="zh-CN" sz="2400" b="0" dirty="0"/>
            </a:p>
            <a:p>
              <a:r>
                <a:rPr lang="en-US" altLang="zh-CN" sz="2400" b="0" dirty="0"/>
                <a:t>dNTP(2.5mM)  </a:t>
              </a:r>
              <a:r>
                <a:rPr lang="en-US" altLang="zh-CN" sz="2400" b="0" dirty="0" smtClean="0"/>
                <a:t>	1.2</a:t>
              </a:r>
              <a:endParaRPr lang="en-US" altLang="zh-CN" sz="2400" b="0" dirty="0"/>
            </a:p>
            <a:p>
              <a:r>
                <a:rPr lang="en-US" altLang="zh-CN" sz="2400" dirty="0" smtClean="0"/>
                <a:t>Primer </a:t>
              </a:r>
              <a:r>
                <a:rPr lang="en-US" altLang="zh-CN" sz="2400" b="0" dirty="0" smtClean="0"/>
                <a:t>F(10µM)	0.3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R(10µM)	0.3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Taq(2.5U/µl</a:t>
              </a:r>
              <a:r>
                <a:rPr lang="en-US" altLang="zh-CN" sz="2400" b="0" dirty="0"/>
                <a:t>)       </a:t>
              </a:r>
              <a:r>
                <a:rPr lang="en-US" altLang="zh-CN" sz="2400" b="0" dirty="0" smtClean="0"/>
                <a:t>	0.3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</a:t>
              </a:r>
              <a:r>
                <a:rPr lang="en-US" altLang="zh-CN" sz="2400" b="0" dirty="0" smtClean="0"/>
                <a:t>	8.4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        </a:t>
              </a:r>
              <a:r>
                <a:rPr lang="en-US" altLang="zh-CN" sz="2400" b="0" dirty="0" smtClean="0"/>
                <a:t>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 flipV="1">
              <a:off x="2122489" y="4643446"/>
              <a:ext cx="4092585" cy="9517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3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VTE4-12</a:t>
            </a:r>
            <a:endParaRPr lang="en-US" altLang="zh-CN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57158" y="857232"/>
            <a:ext cx="3976747" cy="1428760"/>
            <a:chOff x="357158" y="857232"/>
            <a:chExt cx="3976747" cy="1428760"/>
          </a:xfrm>
        </p:grpSpPr>
        <p:pic>
          <p:nvPicPr>
            <p:cNvPr id="7" name="图片 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57158" y="857232"/>
              <a:ext cx="3878890" cy="1428760"/>
            </a:xfrm>
            <a:prstGeom prst="rect">
              <a:avLst/>
            </a:prstGeom>
            <a:noFill/>
            <a:ln>
              <a:noFill/>
            </a:ln>
            <a:effectLst/>
          </p:spPr>
        </p:pic>
        <p:sp>
          <p:nvSpPr>
            <p:cNvPr id="8" name="Line 52"/>
            <p:cNvSpPr>
              <a:spLocks noChangeShapeType="1"/>
            </p:cNvSpPr>
            <p:nvPr/>
          </p:nvSpPr>
          <p:spPr bwMode="auto">
            <a:xfrm>
              <a:off x="3916661" y="1763864"/>
              <a:ext cx="302316" cy="0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53"/>
            <p:cNvSpPr>
              <a:spLocks noChangeShapeType="1"/>
            </p:cNvSpPr>
            <p:nvPr/>
          </p:nvSpPr>
          <p:spPr bwMode="auto">
            <a:xfrm>
              <a:off x="2037323" y="1450798"/>
              <a:ext cx="302316" cy="0"/>
            </a:xfrm>
            <a:prstGeom prst="line">
              <a:avLst/>
            </a:prstGeom>
            <a:noFill/>
            <a:ln w="25400" cap="flat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3786180" y="1700202"/>
              <a:ext cx="547725" cy="393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FF00FF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sz="2400" b="1" dirty="0" smtClean="0">
                  <a:solidFill>
                    <a:srgbClr val="FF0000"/>
                  </a:solidFill>
                  <a:latin typeface="Arial" pitchFamily="34" charset="0"/>
                  <a:ea typeface="宋体" pitchFamily="2" charset="-122"/>
                  <a:cs typeface="Arial" pitchFamily="34" charset="0"/>
                  <a:sym typeface="Arial" pitchFamily="34" charset="0"/>
                </a:rPr>
                <a:t>1</a:t>
              </a:r>
              <a:endParaRPr lang="zh-CN" altLang="en-US" sz="24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171814" y="1285860"/>
              <a:ext cx="549859" cy="393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800000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  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Arial" pitchFamily="34" charset="0"/>
                  <a:ea typeface="宋体" pitchFamily="2" charset="-122"/>
                  <a:cs typeface="Arial" pitchFamily="34" charset="0"/>
                  <a:sym typeface="Arial" pitchFamily="34" charset="0"/>
                </a:rPr>
                <a:t>2</a:t>
              </a:r>
              <a:endParaRPr lang="zh-CN" altLang="en-US" sz="2400" b="1" dirty="0">
                <a:solidFill>
                  <a:srgbClr val="00B050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Arial" pitchFamily="34" charset="0"/>
              </a:endParaRPr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1902170" y="1400371"/>
              <a:ext cx="549148" cy="3939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>
                <a:spcBef>
                  <a:spcPct val="50000"/>
                </a:spcBef>
              </a:pPr>
              <a:r>
                <a:rPr lang="en-US" dirty="0">
                  <a:solidFill>
                    <a:srgbClr val="00B050"/>
                  </a:solidFill>
                  <a:latin typeface="Calibri" pitchFamily="34" charset="0"/>
                  <a:ea typeface="Calibri" pitchFamily="34" charset="0"/>
                  <a:cs typeface="Calibri" pitchFamily="34" charset="0"/>
                  <a:sym typeface="Calibri" pitchFamily="34" charset="0"/>
                </a:rPr>
                <a:t> </a:t>
              </a:r>
              <a:r>
                <a:rPr lang="en-US" sz="1400" dirty="0">
                  <a:solidFill>
                    <a:srgbClr val="FF3399"/>
                  </a:solidFill>
                  <a:ea typeface="Calibri" pitchFamily="34" charset="0"/>
                  <a:cs typeface="Calibri" pitchFamily="34" charset="0"/>
                  <a:sym typeface="Calibri" pitchFamily="34" charset="0"/>
                </a:rPr>
                <a:t> </a:t>
              </a:r>
              <a:r>
                <a:rPr lang="zh-CN" altLang="en-US" sz="2400" b="1" dirty="0">
                  <a:solidFill>
                    <a:schemeClr val="hlink"/>
                  </a:solidFill>
                  <a:latin typeface="Arial" pitchFamily="34" charset="0"/>
                  <a:ea typeface="宋体" pitchFamily="2" charset="-122"/>
                  <a:cs typeface="Arial" pitchFamily="34" charset="0"/>
                  <a:sym typeface="Arial" pitchFamily="34" charset="0"/>
                </a:rPr>
                <a:t>3</a:t>
              </a:r>
            </a:p>
          </p:txBody>
        </p:sp>
        <p:sp>
          <p:nvSpPr>
            <p:cNvPr id="13" name="Line 57"/>
            <p:cNvSpPr>
              <a:spLocks noChangeShapeType="1"/>
            </p:cNvSpPr>
            <p:nvPr/>
          </p:nvSpPr>
          <p:spPr bwMode="auto">
            <a:xfrm>
              <a:off x="3286118" y="1714488"/>
              <a:ext cx="322944" cy="1051"/>
            </a:xfrm>
            <a:prstGeom prst="line">
              <a:avLst/>
            </a:prstGeom>
            <a:noFill/>
            <a:ln w="25400" cap="flat" cmpd="sng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68"/>
          <p:cNvGrpSpPr>
            <a:grpSpLocks/>
          </p:cNvGrpSpPr>
          <p:nvPr/>
        </p:nvGrpSpPr>
        <p:grpSpPr bwMode="auto">
          <a:xfrm>
            <a:off x="4714876" y="571480"/>
            <a:ext cx="4071966" cy="1715450"/>
            <a:chOff x="0" y="0"/>
            <a:chExt cx="5636" cy="1828"/>
          </a:xfrm>
        </p:grpSpPr>
        <p:sp>
          <p:nvSpPr>
            <p:cNvPr id="16" name="Rectangle 69"/>
            <p:cNvSpPr>
              <a:spLocks noChangeArrowheads="1"/>
            </p:cNvSpPr>
            <p:nvPr/>
          </p:nvSpPr>
          <p:spPr bwMode="auto">
            <a:xfrm>
              <a:off x="0" y="1135"/>
              <a:ext cx="5442" cy="120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" name="AutoShape 70"/>
            <p:cNvSpPr>
              <a:spLocks noChangeArrowheads="1"/>
            </p:cNvSpPr>
            <p:nvPr/>
          </p:nvSpPr>
          <p:spPr bwMode="auto">
            <a:xfrm rot="10800000" flipH="1">
              <a:off x="1104" y="452"/>
              <a:ext cx="982" cy="653"/>
            </a:xfrm>
            <a:prstGeom prst="triangle">
              <a:avLst>
                <a:gd name="adj" fmla="val 50000"/>
              </a:avLst>
            </a:prstGeom>
            <a:noFill/>
            <a:ln w="22225" cap="flat" cmpd="sng">
              <a:solidFill>
                <a:schemeClr val="hlink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8" name="AutoShape 71"/>
            <p:cNvSpPr>
              <a:spLocks noChangeArrowheads="1"/>
            </p:cNvSpPr>
            <p:nvPr/>
          </p:nvSpPr>
          <p:spPr bwMode="auto">
            <a:xfrm rot="10800000" flipH="1">
              <a:off x="1308" y="652"/>
              <a:ext cx="567" cy="430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9" name="Text Box 72"/>
            <p:cNvSpPr txBox="1">
              <a:spLocks noChangeArrowheads="1"/>
            </p:cNvSpPr>
            <p:nvPr/>
          </p:nvSpPr>
          <p:spPr bwMode="auto">
            <a:xfrm>
              <a:off x="1245" y="0"/>
              <a:ext cx="85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hlink"/>
                  </a:solidFill>
                  <a:ea typeface="宋体" pitchFamily="2" charset="-122"/>
                </a:rPr>
                <a:t>7bp</a:t>
              </a:r>
            </a:p>
          </p:txBody>
        </p:sp>
        <p:sp>
          <p:nvSpPr>
            <p:cNvPr id="20" name="Text Box 73"/>
            <p:cNvSpPr txBox="1">
              <a:spLocks noChangeArrowheads="1"/>
            </p:cNvSpPr>
            <p:nvPr/>
          </p:nvSpPr>
          <p:spPr bwMode="auto">
            <a:xfrm>
              <a:off x="1245" y="265"/>
              <a:ext cx="79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rgbClr val="006600"/>
                  </a:solidFill>
                  <a:ea typeface="宋体" pitchFamily="2" charset="-122"/>
                </a:rPr>
                <a:t>4bp</a:t>
              </a:r>
            </a:p>
          </p:txBody>
        </p:sp>
        <p:sp>
          <p:nvSpPr>
            <p:cNvPr id="21" name="Line 74"/>
            <p:cNvSpPr>
              <a:spLocks noChangeShapeType="1"/>
            </p:cNvSpPr>
            <p:nvPr/>
          </p:nvSpPr>
          <p:spPr bwMode="auto">
            <a:xfrm>
              <a:off x="606" y="1446"/>
              <a:ext cx="1022" cy="0"/>
            </a:xfrm>
            <a:prstGeom prst="line">
              <a:avLst/>
            </a:prstGeom>
            <a:noFill/>
            <a:ln w="19050" cap="flat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Text Box 75"/>
            <p:cNvSpPr txBox="1">
              <a:spLocks noChangeArrowheads="1"/>
            </p:cNvSpPr>
            <p:nvPr/>
          </p:nvSpPr>
          <p:spPr bwMode="auto">
            <a:xfrm>
              <a:off x="4731" y="1135"/>
              <a:ext cx="900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1400" b="1" dirty="0" smtClean="0">
                  <a:solidFill>
                    <a:srgbClr val="00B050"/>
                  </a:solidFill>
                  <a:ea typeface="宋体" pitchFamily="2" charset="-122"/>
                </a:rPr>
                <a:t>2</a:t>
              </a:r>
              <a:endParaRPr lang="zh-CN" altLang="en-US" sz="1400" b="1" dirty="0">
                <a:solidFill>
                  <a:srgbClr val="00B050"/>
                </a:solidFill>
                <a:ea typeface="宋体" pitchFamily="2" charset="-122"/>
              </a:endParaRPr>
            </a:p>
          </p:txBody>
        </p:sp>
        <p:sp>
          <p:nvSpPr>
            <p:cNvPr id="23" name="Text Box 76"/>
            <p:cNvSpPr txBox="1">
              <a:spLocks noChangeArrowheads="1"/>
            </p:cNvSpPr>
            <p:nvPr/>
          </p:nvSpPr>
          <p:spPr bwMode="auto">
            <a:xfrm>
              <a:off x="520" y="1428"/>
              <a:ext cx="1342" cy="3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000" dirty="0">
                  <a:ea typeface="宋体" pitchFamily="2" charset="-122"/>
                </a:rPr>
                <a:t>VTE4-12F</a:t>
              </a:r>
            </a:p>
          </p:txBody>
        </p:sp>
        <p:sp>
          <p:nvSpPr>
            <p:cNvPr id="24" name="Text Box 77"/>
            <p:cNvSpPr txBox="1">
              <a:spLocks noChangeArrowheads="1"/>
            </p:cNvSpPr>
            <p:nvPr/>
          </p:nvSpPr>
          <p:spPr bwMode="auto">
            <a:xfrm>
              <a:off x="3759" y="1445"/>
              <a:ext cx="1343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000">
                  <a:ea typeface="宋体" pitchFamily="2" charset="-122"/>
                </a:rPr>
                <a:t>VTE4-12R</a:t>
              </a:r>
            </a:p>
          </p:txBody>
        </p:sp>
        <p:sp>
          <p:nvSpPr>
            <p:cNvPr id="25" name="Line 78"/>
            <p:cNvSpPr>
              <a:spLocks noChangeShapeType="1"/>
            </p:cNvSpPr>
            <p:nvPr/>
          </p:nvSpPr>
          <p:spPr bwMode="auto">
            <a:xfrm>
              <a:off x="3762" y="1466"/>
              <a:ext cx="1021" cy="1"/>
            </a:xfrm>
            <a:prstGeom prst="line">
              <a:avLst/>
            </a:prstGeom>
            <a:noFill/>
            <a:ln w="22225" cap="flat" cmpd="sng">
              <a:solidFill>
                <a:schemeClr val="tx1"/>
              </a:solidFill>
              <a:round/>
              <a:headEnd type="triangle" w="med" len="med"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79"/>
            <p:cNvSpPr>
              <a:spLocks noChangeShapeType="1"/>
            </p:cNvSpPr>
            <p:nvPr/>
          </p:nvSpPr>
          <p:spPr bwMode="auto">
            <a:xfrm>
              <a:off x="585" y="1340"/>
              <a:ext cx="4197" cy="1"/>
            </a:xfrm>
            <a:prstGeom prst="line">
              <a:avLst/>
            </a:prstGeom>
            <a:noFill/>
            <a:ln w="28575" cap="flat" cmpd="sng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80"/>
            <p:cNvSpPr>
              <a:spLocks noChangeShapeType="1"/>
            </p:cNvSpPr>
            <p:nvPr/>
          </p:nvSpPr>
          <p:spPr bwMode="auto">
            <a:xfrm>
              <a:off x="594" y="1063"/>
              <a:ext cx="4197" cy="1"/>
            </a:xfrm>
            <a:prstGeom prst="line">
              <a:avLst/>
            </a:prstGeom>
            <a:noFill/>
            <a:ln w="25400" cap="flat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81"/>
            <p:cNvSpPr>
              <a:spLocks noChangeShapeType="1"/>
            </p:cNvSpPr>
            <p:nvPr/>
          </p:nvSpPr>
          <p:spPr bwMode="auto">
            <a:xfrm>
              <a:off x="606" y="878"/>
              <a:ext cx="795" cy="1"/>
            </a:xfrm>
            <a:prstGeom prst="line">
              <a:avLst/>
            </a:prstGeom>
            <a:noFill/>
            <a:ln w="25400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82"/>
            <p:cNvSpPr>
              <a:spLocks noChangeShapeType="1"/>
            </p:cNvSpPr>
            <p:nvPr/>
          </p:nvSpPr>
          <p:spPr bwMode="auto">
            <a:xfrm>
              <a:off x="1785" y="866"/>
              <a:ext cx="3004" cy="1"/>
            </a:xfrm>
            <a:prstGeom prst="line">
              <a:avLst/>
            </a:prstGeom>
            <a:noFill/>
            <a:ln w="25400" cap="flat" cmpd="sng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Text Box 83"/>
            <p:cNvSpPr txBox="1">
              <a:spLocks noChangeArrowheads="1"/>
            </p:cNvSpPr>
            <p:nvPr/>
          </p:nvSpPr>
          <p:spPr bwMode="auto">
            <a:xfrm>
              <a:off x="4736" y="454"/>
              <a:ext cx="90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400" b="1">
                  <a:solidFill>
                    <a:schemeClr val="hlink"/>
                  </a:solidFill>
                  <a:ea typeface="宋体" pitchFamily="2" charset="-122"/>
                </a:rPr>
                <a:t>3</a:t>
              </a:r>
            </a:p>
          </p:txBody>
        </p:sp>
        <p:sp>
          <p:nvSpPr>
            <p:cNvPr id="31" name="Text Box 84"/>
            <p:cNvSpPr txBox="1">
              <a:spLocks noChangeArrowheads="1"/>
            </p:cNvSpPr>
            <p:nvPr/>
          </p:nvSpPr>
          <p:spPr bwMode="auto">
            <a:xfrm>
              <a:off x="4732" y="860"/>
              <a:ext cx="900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0000"/>
                  </a:solidFill>
                  <a:ea typeface="宋体" pitchFamily="2" charset="-122"/>
                </a:rPr>
                <a:t>1</a:t>
              </a:r>
              <a:endParaRPr lang="zh-CN" altLang="en-US" sz="1400" b="1" dirty="0">
                <a:solidFill>
                  <a:srgbClr val="FF0000"/>
                </a:solidFill>
                <a:ea typeface="宋体" pitchFamily="2" charset="-122"/>
              </a:endParaRPr>
            </a:p>
          </p:txBody>
        </p:sp>
      </p:grpSp>
      <p:sp>
        <p:nvSpPr>
          <p:cNvPr id="32" name="Text Box 90"/>
          <p:cNvSpPr txBox="1">
            <a:spLocks noChangeArrowheads="1"/>
          </p:cNvSpPr>
          <p:nvPr/>
        </p:nvSpPr>
        <p:spPr bwMode="auto">
          <a:xfrm>
            <a:off x="5214942" y="2357430"/>
            <a:ext cx="292895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</a:t>
            </a:r>
            <a:r>
              <a:rPr lang="en-US" altLang="en-US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: </a:t>
            </a:r>
            <a:r>
              <a:rPr lang="en-US" altLang="en-US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By804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 </a:t>
            </a:r>
            <a:endParaRPr lang="zh-CN" altLang="en-US" dirty="0">
              <a:solidFill>
                <a:srgbClr val="FF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lang="zh-CN" altLang="en-US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:B73</a:t>
            </a:r>
            <a:r>
              <a:rPr lang="en-US" altLang="en-US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 </a:t>
            </a:r>
            <a:r>
              <a:rPr lang="zh-CN" altLang="en-US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  <a:endParaRPr lang="zh-CN" altLang="en-US" dirty="0">
              <a:solidFill>
                <a:srgbClr val="0066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3:zong3 </a:t>
            </a:r>
            <a:r>
              <a:rPr lang="zh-CN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  <a:endParaRPr lang="zh-CN" altLang="en-US" dirty="0">
              <a:solidFill>
                <a:schemeClr val="hlink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3" name="Text Box 3"/>
          <p:cNvSpPr txBox="1">
            <a:spLocks noChangeArrowheads="1"/>
          </p:cNvSpPr>
          <p:nvPr/>
        </p:nvSpPr>
        <p:spPr bwMode="auto">
          <a:xfrm>
            <a:off x="357158" y="2643182"/>
            <a:ext cx="4587731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 smtClean="0">
                <a:latin typeface="Arial" pitchFamily="34" charset="0"/>
                <a:cs typeface="Arial" pitchFamily="34" charset="0"/>
              </a:rPr>
              <a:t>Primers   5’-----------3’</a:t>
            </a:r>
          </a:p>
          <a:p>
            <a:pPr>
              <a:spcBef>
                <a:spcPct val="50000"/>
              </a:spcBef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VTE4-12F   TGCCGGCACCTCTACTTTAT </a:t>
            </a:r>
            <a:endParaRPr lang="zh-CN" altLang="en-US" dirty="0">
              <a:latin typeface="Arial" pitchFamily="34" charset="0"/>
              <a:cs typeface="Arial" pitchFamily="34" charset="0"/>
            </a:endParaRPr>
          </a:p>
          <a:p>
            <a:pPr>
              <a:spcBef>
                <a:spcPct val="50000"/>
              </a:spcBef>
            </a:pPr>
            <a:r>
              <a:rPr lang="en-US" dirty="0">
                <a:latin typeface="Arial" pitchFamily="34" charset="0"/>
                <a:cs typeface="Arial" pitchFamily="34" charset="0"/>
              </a:rPr>
              <a:t>VTE4-12R 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AGGACTGGGAGCAATGGAG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6%PAGE </a:t>
            </a:r>
            <a:r>
              <a:rPr lang="zh-CN" altLang="en-US" dirty="0" smtClean="0">
                <a:latin typeface="Arial" pitchFamily="34" charset="0"/>
                <a:cs typeface="Arial" pitchFamily="34" charset="0"/>
              </a:rPr>
              <a:t>胶跑</a:t>
            </a:r>
            <a:r>
              <a:rPr lang="en-US" altLang="zh-CN" dirty="0" smtClean="0">
                <a:latin typeface="Arial" pitchFamily="34" charset="0"/>
                <a:cs typeface="Arial" pitchFamily="34" charset="0"/>
              </a:rPr>
              <a:t>2h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164bp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lang="zh-CN" altLang="en-US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：</a:t>
            </a:r>
            <a:r>
              <a:rPr lang="en-US" altLang="zh-CN" dirty="0" smtClean="0">
                <a:solidFill>
                  <a:srgbClr val="0066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160bp</a:t>
            </a:r>
          </a:p>
          <a:p>
            <a:pPr>
              <a:spcBef>
                <a:spcPct val="50000"/>
              </a:spcBef>
            </a:pPr>
            <a:r>
              <a:rPr lang="en-US" altLang="zh-CN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3</a:t>
            </a:r>
            <a:r>
              <a:rPr lang="zh-CN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：</a:t>
            </a:r>
            <a:r>
              <a:rPr lang="en-US" altLang="zh-CN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167bp</a:t>
            </a:r>
            <a:endParaRPr lang="zh-CN" altLang="en-US" dirty="0" smtClean="0">
              <a:solidFill>
                <a:schemeClr val="hlink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5072066" y="3929066"/>
            <a:ext cx="4286280" cy="2446338"/>
            <a:chOff x="5072066" y="3000372"/>
            <a:chExt cx="4449860" cy="2446338"/>
          </a:xfrm>
        </p:grpSpPr>
        <p:sp>
          <p:nvSpPr>
            <p:cNvPr id="35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36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37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4929190" y="3357562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  <a:endParaRPr lang="en-US" altLang="zh-CN" sz="2400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979613" y="1844675"/>
            <a:ext cx="5213350" cy="3416320"/>
            <a:chOff x="1979613" y="1844675"/>
            <a:chExt cx="5213350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        </a:t>
              </a:r>
              <a:r>
                <a:rPr lang="en-US" altLang="zh-CN" sz="2400" b="0" dirty="0" smtClean="0"/>
                <a:t>      2</a:t>
              </a:r>
              <a:endParaRPr lang="en-US" altLang="zh-CN" sz="2400" b="0" dirty="0"/>
            </a:p>
            <a:p>
              <a:r>
                <a:rPr lang="en-US" altLang="zh-CN" sz="2400" b="0" dirty="0"/>
                <a:t>10×PCR </a:t>
              </a:r>
              <a:r>
                <a:rPr lang="en-US" altLang="zh-CN" sz="2400" b="0" dirty="0" smtClean="0"/>
                <a:t>buffer            </a:t>
              </a:r>
              <a:r>
                <a:rPr lang="en-US" altLang="zh-CN" sz="2400" b="0" dirty="0"/>
                <a:t>1.5</a:t>
              </a:r>
            </a:p>
            <a:p>
              <a:r>
                <a:rPr lang="en-US" altLang="zh-CN" sz="2400" b="0" dirty="0"/>
                <a:t>dNTP(2.5mM) </a:t>
              </a:r>
              <a:r>
                <a:rPr lang="en-US" altLang="zh-CN" sz="2400" b="0" dirty="0" smtClean="0"/>
                <a:t>		1.2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F(10µM</a:t>
              </a:r>
              <a:r>
                <a:rPr lang="en-US" altLang="zh-CN" sz="2400" b="0" dirty="0"/>
                <a:t>) </a:t>
              </a:r>
              <a:r>
                <a:rPr lang="en-US" altLang="zh-CN" sz="2400" b="0" dirty="0" smtClean="0"/>
                <a:t>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 (10µM)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Taq(5U/µl</a:t>
              </a:r>
              <a:r>
                <a:rPr lang="en-US" altLang="zh-CN" sz="2400" b="0" dirty="0"/>
                <a:t>)            </a:t>
              </a:r>
              <a:r>
                <a:rPr lang="en-US" altLang="zh-CN" sz="2400" b="0" dirty="0" smtClean="0"/>
                <a:t>         0.2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 </a:t>
              </a:r>
              <a:r>
                <a:rPr lang="en-US" altLang="zh-CN" sz="2400" b="0" dirty="0" smtClean="0"/>
                <a:t>           8.9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</a:t>
              </a:r>
              <a:r>
                <a:rPr lang="en-US" altLang="zh-CN" sz="2400" b="0" dirty="0" smtClean="0"/>
                <a:t>      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57158" y="201019"/>
            <a:ext cx="3959225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 smtClean="0">
                <a:latin typeface="Arial" pitchFamily="34" charset="0"/>
                <a:cs typeface="Arial" pitchFamily="34" charset="0"/>
              </a:rPr>
              <a:t>4</a:t>
            </a:r>
            <a:r>
              <a:rPr lang="zh-CN" altLang="en-US" sz="3200" dirty="0" smtClean="0">
                <a:latin typeface="Arial" pitchFamily="34" charset="0"/>
                <a:cs typeface="Arial" pitchFamily="34" charset="0"/>
              </a:rPr>
              <a:t>：</a:t>
            </a:r>
            <a:r>
              <a:rPr lang="en-US" altLang="zh-CN" sz="3200" i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VTE4-118</a:t>
            </a:r>
            <a:endParaRPr lang="en-US" altLang="zh-CN" sz="3200" i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44" descr="未命名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112157"/>
            <a:ext cx="3571900" cy="153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Line 45"/>
          <p:cNvSpPr>
            <a:spLocks noChangeShapeType="1"/>
          </p:cNvSpPr>
          <p:nvPr/>
        </p:nvSpPr>
        <p:spPr bwMode="auto">
          <a:xfrm>
            <a:off x="2030139" y="1982242"/>
            <a:ext cx="222019" cy="2031"/>
          </a:xfrm>
          <a:prstGeom prst="line">
            <a:avLst/>
          </a:prstGeom>
          <a:noFill/>
          <a:ln w="25400" cap="flat" cmpd="sng">
            <a:solidFill>
              <a:srgbClr val="0000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" name="Line 46"/>
          <p:cNvSpPr>
            <a:spLocks noChangeShapeType="1"/>
          </p:cNvSpPr>
          <p:nvPr/>
        </p:nvSpPr>
        <p:spPr bwMode="auto">
          <a:xfrm>
            <a:off x="1752615" y="1751776"/>
            <a:ext cx="222019" cy="2031"/>
          </a:xfrm>
          <a:prstGeom prst="line">
            <a:avLst/>
          </a:prstGeom>
          <a:noFill/>
          <a:ln w="28575" cap="flat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Text Box 47"/>
          <p:cNvSpPr txBox="1">
            <a:spLocks noChangeArrowheads="1"/>
          </p:cNvSpPr>
          <p:nvPr/>
        </p:nvSpPr>
        <p:spPr bwMode="auto">
          <a:xfrm>
            <a:off x="1974215" y="1988092"/>
            <a:ext cx="3167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b="1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endParaRPr lang="zh-CN" altLang="en-US" b="1" dirty="0">
              <a:solidFill>
                <a:srgbClr val="0000FF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8" name="Text Box 48"/>
          <p:cNvSpPr txBox="1">
            <a:spLocks noChangeArrowheads="1"/>
          </p:cNvSpPr>
          <p:nvPr/>
        </p:nvSpPr>
        <p:spPr bwMode="auto">
          <a:xfrm>
            <a:off x="1714480" y="1728774"/>
            <a:ext cx="3186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</a:t>
            </a:r>
            <a:endParaRPr lang="zh-CN" altLang="en-US" b="1" dirty="0">
              <a:solidFill>
                <a:srgbClr val="FF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357158" y="1071546"/>
            <a:ext cx="318663" cy="438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1200" b="1">
                <a:ea typeface="宋体" pitchFamily="2" charset="-122"/>
              </a:rPr>
              <a:t>M</a:t>
            </a: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71418" y="2857496"/>
            <a:ext cx="514350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Arial" pitchFamily="34" charset="0"/>
                <a:cs typeface="Arial" pitchFamily="34" charset="0"/>
              </a:rPr>
              <a:t>Primers   5’-----------3’</a:t>
            </a:r>
          </a:p>
          <a:p>
            <a:pPr>
              <a:lnSpc>
                <a:spcPct val="150000"/>
              </a:lnSpc>
            </a:pPr>
            <a:r>
              <a:rPr lang="en-US" dirty="0" smtClean="0">
                <a:latin typeface="Arial" pitchFamily="34" charset="0"/>
                <a:ea typeface="Calibri" pitchFamily="34" charset="0"/>
                <a:cs typeface="Arial" pitchFamily="34" charset="0"/>
                <a:sym typeface="Calibri" pitchFamily="34" charset="0"/>
              </a:rPr>
              <a:t>VTE4-22F </a:t>
            </a:r>
            <a:r>
              <a:rPr lang="zh-CN" altLang="en-US" dirty="0" smtClean="0"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  </a:t>
            </a:r>
            <a:r>
              <a:rPr lang="en-US" dirty="0" smtClean="0">
                <a:latin typeface="Arial" pitchFamily="34" charset="0"/>
                <a:ea typeface="Calibri" pitchFamily="34" charset="0"/>
                <a:cs typeface="Arial" pitchFamily="34" charset="0"/>
                <a:sym typeface="Calibri" pitchFamily="34" charset="0"/>
              </a:rPr>
              <a:t>AAAGCACTTACATCATGGGAAAC</a:t>
            </a:r>
            <a:endParaRPr lang="zh-CN" altLang="en-US" dirty="0">
              <a:latin typeface="Arial" pitchFamily="34" charset="0"/>
              <a:ea typeface="Calibri" pitchFamily="34" charset="0"/>
              <a:cs typeface="Arial" pitchFamily="34" charset="0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dirty="0">
                <a:latin typeface="Arial" pitchFamily="34" charset="0"/>
                <a:ea typeface="Calibri" pitchFamily="34" charset="0"/>
                <a:cs typeface="Arial" pitchFamily="34" charset="0"/>
                <a:sym typeface="Calibri" pitchFamily="34" charset="0"/>
              </a:rPr>
              <a:t>VTE4-34R </a:t>
            </a:r>
            <a:r>
              <a:rPr lang="zh-CN" altLang="en-US" dirty="0"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  </a:t>
            </a:r>
            <a:r>
              <a:rPr lang="en-US" dirty="0" smtClean="0">
                <a:latin typeface="Arial" pitchFamily="34" charset="0"/>
                <a:ea typeface="Calibri" pitchFamily="34" charset="0"/>
                <a:cs typeface="Arial" pitchFamily="34" charset="0"/>
                <a:sym typeface="Calibri" pitchFamily="34" charset="0"/>
              </a:rPr>
              <a:t>TTGGTGTAGCTCCGATTTGG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1%</a:t>
            </a:r>
            <a:r>
              <a:rPr lang="zh-CN" altLang="en-US" dirty="0" smtClean="0"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琼脂糖检测</a:t>
            </a:r>
            <a:endParaRPr lang="en-US" altLang="zh-CN" dirty="0" smtClean="0">
              <a:latin typeface="Arial" pitchFamily="34" charset="0"/>
              <a:ea typeface="宋体" pitchFamily="2" charset="-122"/>
              <a:cs typeface="Arial" pitchFamily="34" charset="0"/>
              <a:sym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：</a:t>
            </a: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491bp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2</a:t>
            </a:r>
            <a:r>
              <a:rPr lang="zh-CN" altLang="en-US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：</a:t>
            </a:r>
            <a:r>
              <a:rPr lang="en-US" altLang="zh-CN" dirty="0" smtClean="0">
                <a:solidFill>
                  <a:schemeClr val="hlink"/>
                </a:solidFill>
                <a:latin typeface="Arial" pitchFamily="34" charset="0"/>
                <a:ea typeface="宋体" pitchFamily="2" charset="-122"/>
                <a:cs typeface="Arial" pitchFamily="34" charset="0"/>
                <a:sym typeface="Calibri" pitchFamily="34" charset="0"/>
              </a:rPr>
              <a:t>373bp</a:t>
            </a:r>
            <a:endParaRPr lang="zh-CN" altLang="en-US" dirty="0" smtClean="0">
              <a:solidFill>
                <a:schemeClr val="hlink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11" name="Group 27"/>
          <p:cNvGrpSpPr>
            <a:grpSpLocks/>
          </p:cNvGrpSpPr>
          <p:nvPr/>
        </p:nvGrpSpPr>
        <p:grpSpPr bwMode="auto">
          <a:xfrm>
            <a:off x="4429124" y="928670"/>
            <a:ext cx="3632200" cy="1208087"/>
            <a:chOff x="0" y="0"/>
            <a:chExt cx="5719" cy="1901"/>
          </a:xfrm>
        </p:grpSpPr>
        <p:sp>
          <p:nvSpPr>
            <p:cNvPr id="12" name="Rectangle 28"/>
            <p:cNvSpPr>
              <a:spLocks noChangeArrowheads="1"/>
            </p:cNvSpPr>
            <p:nvPr/>
          </p:nvSpPr>
          <p:spPr bwMode="auto">
            <a:xfrm>
              <a:off x="0" y="1148"/>
              <a:ext cx="5457" cy="120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" name="AutoShape 29"/>
            <p:cNvSpPr>
              <a:spLocks noChangeArrowheads="1"/>
            </p:cNvSpPr>
            <p:nvPr/>
          </p:nvSpPr>
          <p:spPr bwMode="auto">
            <a:xfrm rot="10800000" flipH="1">
              <a:off x="1361" y="402"/>
              <a:ext cx="908" cy="685"/>
            </a:xfrm>
            <a:prstGeom prst="triangle">
              <a:avLst>
                <a:gd name="adj" fmla="val 50000"/>
              </a:avLst>
            </a:prstGeom>
            <a:noFill/>
            <a:ln w="25400" cap="flat" cmpd="sng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4" name="Text Box 30"/>
            <p:cNvSpPr txBox="1">
              <a:spLocks noChangeArrowheads="1"/>
            </p:cNvSpPr>
            <p:nvPr/>
          </p:nvSpPr>
          <p:spPr bwMode="auto">
            <a:xfrm>
              <a:off x="1256" y="0"/>
              <a:ext cx="147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400">
                  <a:solidFill>
                    <a:schemeClr val="hlink"/>
                  </a:solidFill>
                  <a:ea typeface="宋体" pitchFamily="2" charset="-122"/>
                </a:rPr>
                <a:t>118bp</a:t>
              </a:r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 flipV="1">
              <a:off x="474" y="1537"/>
              <a:ext cx="1132" cy="3"/>
            </a:xfrm>
            <a:prstGeom prst="line">
              <a:avLst/>
            </a:prstGeom>
            <a:noFill/>
            <a:ln w="25400" cap="flat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32"/>
            <p:cNvSpPr>
              <a:spLocks noChangeShapeType="1"/>
            </p:cNvSpPr>
            <p:nvPr/>
          </p:nvSpPr>
          <p:spPr bwMode="auto">
            <a:xfrm rot="10800000">
              <a:off x="3919" y="1537"/>
              <a:ext cx="1135" cy="3"/>
            </a:xfrm>
            <a:prstGeom prst="line">
              <a:avLst/>
            </a:prstGeom>
            <a:noFill/>
            <a:ln w="25400" cap="flat" cmpd="sng">
              <a:solidFill>
                <a:schemeClr val="tx1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Text Box 33"/>
            <p:cNvSpPr txBox="1">
              <a:spLocks noChangeArrowheads="1"/>
            </p:cNvSpPr>
            <p:nvPr/>
          </p:nvSpPr>
          <p:spPr bwMode="auto">
            <a:xfrm>
              <a:off x="5041" y="1147"/>
              <a:ext cx="643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1400" b="1" dirty="0" smtClean="0">
                  <a:solidFill>
                    <a:srgbClr val="0000FF"/>
                  </a:solidFill>
                  <a:ea typeface="宋体" pitchFamily="2" charset="-122"/>
                </a:rPr>
                <a:t>2</a:t>
              </a:r>
              <a:endParaRPr lang="zh-CN" altLang="en-US" sz="1400" b="1" dirty="0">
                <a:solidFill>
                  <a:srgbClr val="0000FF"/>
                </a:solidFill>
                <a:ea typeface="宋体" pitchFamily="2" charset="-122"/>
              </a:endParaRPr>
            </a:p>
          </p:txBody>
        </p:sp>
        <p:sp>
          <p:nvSpPr>
            <p:cNvPr id="18" name="Line 34"/>
            <p:cNvSpPr>
              <a:spLocks noChangeShapeType="1"/>
            </p:cNvSpPr>
            <p:nvPr/>
          </p:nvSpPr>
          <p:spPr bwMode="auto">
            <a:xfrm>
              <a:off x="454" y="1375"/>
              <a:ext cx="4650" cy="0"/>
            </a:xfrm>
            <a:prstGeom prst="line">
              <a:avLst/>
            </a:prstGeom>
            <a:noFill/>
            <a:ln w="28575" cap="flat" cmpd="sng">
              <a:solidFill>
                <a:srgbClr val="0000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Text Box 35"/>
            <p:cNvSpPr txBox="1">
              <a:spLocks noChangeArrowheads="1"/>
            </p:cNvSpPr>
            <p:nvPr/>
          </p:nvSpPr>
          <p:spPr bwMode="auto">
            <a:xfrm>
              <a:off x="339" y="1517"/>
              <a:ext cx="1342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000">
                  <a:ea typeface="宋体" pitchFamily="2" charset="-122"/>
                </a:rPr>
                <a:t>VTE4-22F</a:t>
              </a:r>
            </a:p>
          </p:txBody>
        </p:sp>
        <p:sp>
          <p:nvSpPr>
            <p:cNvPr id="20" name="Text Box 36"/>
            <p:cNvSpPr txBox="1">
              <a:spLocks noChangeArrowheads="1"/>
            </p:cNvSpPr>
            <p:nvPr/>
          </p:nvSpPr>
          <p:spPr bwMode="auto">
            <a:xfrm>
              <a:off x="3856" y="1497"/>
              <a:ext cx="1343" cy="3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zh-CN" altLang="en-US" sz="1000">
                  <a:ea typeface="宋体" pitchFamily="2" charset="-122"/>
                </a:rPr>
                <a:t>VTE4-34R</a:t>
              </a:r>
            </a:p>
          </p:txBody>
        </p:sp>
        <p:sp>
          <p:nvSpPr>
            <p:cNvPr id="21" name="Line 37"/>
            <p:cNvSpPr>
              <a:spLocks noChangeShapeType="1"/>
            </p:cNvSpPr>
            <p:nvPr/>
          </p:nvSpPr>
          <p:spPr bwMode="auto">
            <a:xfrm>
              <a:off x="454" y="1055"/>
              <a:ext cx="1360" cy="0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auto">
            <a:xfrm>
              <a:off x="1814" y="1055"/>
              <a:ext cx="3290" cy="0"/>
            </a:xfrm>
            <a:prstGeom prst="line">
              <a:avLst/>
            </a:prstGeom>
            <a:noFill/>
            <a:ln w="28575" cap="flat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Text Box 39"/>
            <p:cNvSpPr txBox="1">
              <a:spLocks noChangeArrowheads="1"/>
            </p:cNvSpPr>
            <p:nvPr/>
          </p:nvSpPr>
          <p:spPr bwMode="auto">
            <a:xfrm>
              <a:off x="5045" y="685"/>
              <a:ext cx="675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altLang="zh-CN" sz="1400" b="1" dirty="0" smtClean="0">
                  <a:solidFill>
                    <a:srgbClr val="FF0000"/>
                  </a:solidFill>
                  <a:ea typeface="宋体" pitchFamily="2" charset="-122"/>
                </a:rPr>
                <a:t>1</a:t>
              </a:r>
              <a:endParaRPr lang="zh-CN" altLang="en-US" sz="1400" b="1" dirty="0">
                <a:solidFill>
                  <a:srgbClr val="FF0000"/>
                </a:solidFill>
                <a:ea typeface="宋体" pitchFamily="2" charset="-122"/>
              </a:endParaRPr>
            </a:p>
          </p:txBody>
        </p:sp>
      </p:grpSp>
      <p:sp>
        <p:nvSpPr>
          <p:cNvPr id="24" name="Text Box 7"/>
          <p:cNvSpPr txBox="1">
            <a:spLocks noChangeArrowheads="1"/>
          </p:cNvSpPr>
          <p:nvPr/>
        </p:nvSpPr>
        <p:spPr bwMode="auto">
          <a:xfrm>
            <a:off x="4643438" y="2285992"/>
            <a:ext cx="3643338" cy="9510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1</a:t>
            </a:r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zh-CN" altLang="en-US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Zong3 </a:t>
            </a:r>
            <a:r>
              <a:rPr lang="zh-CN" altLang="en-US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  <a:endParaRPr lang="en-US" altLang="zh-CN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Arial" pitchFamily="34" charset="0"/>
            </a:endParaRP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CN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2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zh-CN" altLang="en-US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B73</a:t>
            </a:r>
            <a:r>
              <a:rPr lang="en-US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zh-CN" altLang="en-US" dirty="0" smtClean="0">
                <a:solidFill>
                  <a:srgbClr val="0000FF"/>
                </a:solidFill>
                <a:latin typeface="Arial" pitchFamily="34" charset="0"/>
                <a:ea typeface="宋体" pitchFamily="2" charset="-122"/>
                <a:cs typeface="Arial" pitchFamily="34" charset="0"/>
              </a:rPr>
              <a:t>genotype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zh-CN" altLang="en-US" dirty="0" smtClean="0">
                <a:latin typeface="Arial" pitchFamily="34" charset="0"/>
                <a:ea typeface="宋体" pitchFamily="2" charset="-122"/>
                <a:cs typeface="Arial" pitchFamily="34" charset="0"/>
              </a:rPr>
              <a:t>3</a:t>
            </a:r>
            <a:r>
              <a:rPr lang="zh-CN" altLang="en-US" dirty="0">
                <a:latin typeface="Arial" pitchFamily="34" charset="0"/>
                <a:ea typeface="宋体" pitchFamily="2" charset="-122"/>
                <a:cs typeface="Arial" pitchFamily="34" charset="0"/>
              </a:rPr>
              <a:t>:M  1kb Marker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5357818" y="3786190"/>
            <a:ext cx="4286280" cy="2446338"/>
            <a:chOff x="5072066" y="3000372"/>
            <a:chExt cx="4449860" cy="2446338"/>
          </a:xfrm>
        </p:grpSpPr>
        <p:sp>
          <p:nvSpPr>
            <p:cNvPr id="26" name="Rectangle 2"/>
            <p:cNvSpPr>
              <a:spLocks noChangeArrowheads="1"/>
            </p:cNvSpPr>
            <p:nvPr/>
          </p:nvSpPr>
          <p:spPr bwMode="auto">
            <a:xfrm>
              <a:off x="5072066" y="3000372"/>
              <a:ext cx="3097717" cy="2446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>
                  <a:latin typeface="Arial" pitchFamily="34" charset="0"/>
                  <a:cs typeface="Arial" pitchFamily="34" charset="0"/>
                </a:rPr>
                <a:t>94 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℃		5min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94 ℃	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30s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60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50s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72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 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10min</a:t>
              </a:r>
            </a:p>
            <a:p>
              <a:pPr marL="342900" indent="-342900">
                <a:spcBef>
                  <a:spcPct val="50000"/>
                </a:spcBef>
                <a:buFont typeface="+mj-lt"/>
                <a:buAutoNum type="arabicPeriod"/>
              </a:pP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4 </a:t>
              </a:r>
              <a:r>
                <a:rPr lang="en-US" altLang="zh-CN" dirty="0">
                  <a:latin typeface="Arial" pitchFamily="34" charset="0"/>
                  <a:cs typeface="Arial" pitchFamily="34" charset="0"/>
                </a:rPr>
                <a:t>℃	</a:t>
              </a:r>
              <a:r>
                <a:rPr lang="en-US" altLang="zh-CN" dirty="0" smtClean="0">
                  <a:latin typeface="Arial" pitchFamily="34" charset="0"/>
                  <a:cs typeface="Arial" pitchFamily="34" charset="0"/>
                </a:rPr>
                <a:t>	forever</a:t>
              </a:r>
              <a:endParaRPr lang="en-US" altLang="zh-CN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AutoShape 5"/>
            <p:cNvSpPr>
              <a:spLocks/>
            </p:cNvSpPr>
            <p:nvPr/>
          </p:nvSpPr>
          <p:spPr bwMode="auto">
            <a:xfrm>
              <a:off x="7643834" y="3571876"/>
              <a:ext cx="142876" cy="863600"/>
            </a:xfrm>
            <a:prstGeom prst="rightBrace">
              <a:avLst>
                <a:gd name="adj1" fmla="val 100741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28" name="Text Box 6"/>
            <p:cNvSpPr txBox="1">
              <a:spLocks noChangeArrowheads="1"/>
            </p:cNvSpPr>
            <p:nvPr/>
          </p:nvSpPr>
          <p:spPr bwMode="auto">
            <a:xfrm>
              <a:off x="7772420" y="3786192"/>
              <a:ext cx="1749506" cy="3667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dirty="0" smtClean="0"/>
                <a:t>36  </a:t>
              </a:r>
              <a:r>
                <a:rPr lang="en-US" altLang="zh-CN" dirty="0"/>
                <a:t>cycles</a:t>
              </a:r>
            </a:p>
          </p:txBody>
        </p:sp>
      </p:grpSp>
      <p:sp>
        <p:nvSpPr>
          <p:cNvPr id="29" name="Text Box 3"/>
          <p:cNvSpPr txBox="1">
            <a:spLocks noChangeArrowheads="1"/>
          </p:cNvSpPr>
          <p:nvPr/>
        </p:nvSpPr>
        <p:spPr bwMode="auto">
          <a:xfrm>
            <a:off x="5214942" y="3214686"/>
            <a:ext cx="32861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Arial" pitchFamily="34" charset="0"/>
                <a:cs typeface="Arial" pitchFamily="34" charset="0"/>
              </a:rPr>
              <a:t>PCR </a:t>
            </a:r>
            <a:r>
              <a:rPr lang="en-US" altLang="zh-CN" sz="2400" b="1" dirty="0">
                <a:latin typeface="Arial" pitchFamily="34" charset="0"/>
                <a:cs typeface="Arial" pitchFamily="34" charset="0"/>
              </a:rPr>
              <a:t>profile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219200" y="685800"/>
            <a:ext cx="66659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/>
              <a:t>PCR reaction system: </a:t>
            </a:r>
            <a:r>
              <a:rPr lang="en-US" altLang="zh-CN" sz="3600" dirty="0" smtClean="0">
                <a:solidFill>
                  <a:srgbClr val="0000FF"/>
                </a:solidFill>
              </a:rPr>
              <a:t>15</a:t>
            </a:r>
            <a:r>
              <a:rPr lang="el-GR" altLang="zh-CN" sz="3600" dirty="0" smtClean="0">
                <a:solidFill>
                  <a:srgbClr val="0000FF"/>
                </a:solidFill>
                <a:cs typeface="Arial" charset="0"/>
              </a:rPr>
              <a:t>µl</a:t>
            </a:r>
            <a:endParaRPr lang="el-GR" altLang="zh-CN" sz="3600" dirty="0">
              <a:solidFill>
                <a:srgbClr val="0000FF"/>
              </a:solidFill>
              <a:cs typeface="Arial" charset="0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979613" y="1844675"/>
            <a:ext cx="5213350" cy="3416320"/>
            <a:chOff x="1979613" y="1844675"/>
            <a:chExt cx="5213350" cy="3416320"/>
          </a:xfrm>
        </p:grpSpPr>
        <p:sp>
          <p:nvSpPr>
            <p:cNvPr id="8" name="Text Box 3"/>
            <p:cNvSpPr txBox="1">
              <a:spLocks noChangeArrowheads="1"/>
            </p:cNvSpPr>
            <p:nvPr/>
          </p:nvSpPr>
          <p:spPr bwMode="auto">
            <a:xfrm>
              <a:off x="2339975" y="1844675"/>
              <a:ext cx="4852988" cy="3416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400" b="0" dirty="0" smtClean="0"/>
                <a:t>DNA(10ng/µl</a:t>
              </a:r>
              <a:r>
                <a:rPr lang="en-US" altLang="zh-CN" sz="2400" b="0" dirty="0"/>
                <a:t>)         </a:t>
              </a:r>
              <a:r>
                <a:rPr lang="en-US" altLang="zh-CN" sz="2400" b="0" dirty="0" smtClean="0"/>
                <a:t>      2</a:t>
              </a:r>
              <a:endParaRPr lang="en-US" altLang="zh-CN" sz="2400" b="0" dirty="0"/>
            </a:p>
            <a:p>
              <a:r>
                <a:rPr lang="en-US" altLang="zh-CN" sz="2400" b="0" dirty="0"/>
                <a:t>10×PCR </a:t>
              </a:r>
              <a:r>
                <a:rPr lang="en-US" altLang="zh-CN" sz="2400" b="0" dirty="0" smtClean="0"/>
                <a:t>buffer            </a:t>
              </a:r>
              <a:r>
                <a:rPr lang="en-US" altLang="zh-CN" sz="2400" b="0" dirty="0"/>
                <a:t>1.5</a:t>
              </a:r>
            </a:p>
            <a:p>
              <a:r>
                <a:rPr lang="en-US" altLang="zh-CN" sz="2400" b="0" dirty="0"/>
                <a:t>dNTP(2.5mM) </a:t>
              </a:r>
              <a:r>
                <a:rPr lang="en-US" altLang="zh-CN" sz="2400" b="0" dirty="0" smtClean="0"/>
                <a:t>		1.2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F(10µM</a:t>
              </a:r>
              <a:r>
                <a:rPr lang="en-US" altLang="zh-CN" sz="2400" b="0" dirty="0"/>
                <a:t>) </a:t>
              </a:r>
              <a:r>
                <a:rPr lang="en-US" altLang="zh-CN" sz="2400" b="0" dirty="0" smtClean="0"/>
                <a:t>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Primer R (10µM)	0.6</a:t>
              </a:r>
              <a:endParaRPr lang="en-US" altLang="zh-CN" sz="2400" b="0" dirty="0"/>
            </a:p>
            <a:p>
              <a:r>
                <a:rPr lang="en-US" altLang="zh-CN" sz="2400" b="0" dirty="0" smtClean="0"/>
                <a:t>Taq(5U/µl</a:t>
              </a:r>
              <a:r>
                <a:rPr lang="en-US" altLang="zh-CN" sz="2400" b="0" dirty="0"/>
                <a:t>)            </a:t>
              </a:r>
              <a:r>
                <a:rPr lang="en-US" altLang="zh-CN" sz="2400" b="0" dirty="0" smtClean="0"/>
                <a:t>         0.2</a:t>
              </a:r>
              <a:endParaRPr lang="en-US" altLang="zh-CN" sz="2400" b="0" dirty="0"/>
            </a:p>
            <a:p>
              <a:r>
                <a:rPr lang="en-US" altLang="zh-CN" sz="2400" b="0" dirty="0"/>
                <a:t>ddH2O                 </a:t>
              </a:r>
              <a:r>
                <a:rPr lang="en-US" altLang="zh-CN" sz="2400" b="0" dirty="0" smtClean="0"/>
                <a:t>           8.9 </a:t>
              </a:r>
              <a:endParaRPr lang="en-US" altLang="zh-CN" sz="2400" b="0" dirty="0"/>
            </a:p>
            <a:p>
              <a:endParaRPr lang="en-US" altLang="zh-CN" sz="2400" b="0" dirty="0"/>
            </a:p>
            <a:p>
              <a:r>
                <a:rPr lang="en-US" altLang="zh-CN" sz="2400" b="0" dirty="0"/>
                <a:t>Total               </a:t>
              </a:r>
              <a:r>
                <a:rPr lang="en-US" altLang="zh-CN" sz="2400" b="0" dirty="0" smtClean="0"/>
                <a:t>              </a:t>
              </a:r>
              <a:r>
                <a:rPr lang="en-US" altLang="zh-CN" sz="2400" b="0" dirty="0"/>
                <a:t>15.0  </a:t>
              </a:r>
              <a:r>
                <a:rPr lang="en-US" altLang="zh-CN" sz="2400" b="0" dirty="0" smtClean="0"/>
                <a:t>µl</a:t>
              </a:r>
              <a:endParaRPr lang="en-US" altLang="zh-CN" sz="2400" b="0" dirty="0"/>
            </a:p>
          </p:txBody>
        </p:sp>
        <p:sp>
          <p:nvSpPr>
            <p:cNvPr id="9" name="Line 4"/>
            <p:cNvSpPr>
              <a:spLocks noChangeShapeType="1"/>
            </p:cNvSpPr>
            <p:nvPr/>
          </p:nvSpPr>
          <p:spPr bwMode="auto">
            <a:xfrm>
              <a:off x="1979613" y="4652963"/>
              <a:ext cx="4895850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</TotalTime>
  <Words>570</Words>
  <Application>Microsoft Office PowerPoint</Application>
  <PresentationFormat>全屏显示(4:3)</PresentationFormat>
  <Paragraphs>266</Paragraphs>
  <Slides>17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Fµnction makers for 539 inbreds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 makers for 539 inbreds</dc:title>
  <cp:lastModifiedBy>Wei</cp:lastModifiedBy>
  <cp:revision>45</cp:revision>
  <dcterms:modified xsi:type="dcterms:W3CDTF">2011-08-29T08:10:07Z</dcterms:modified>
</cp:coreProperties>
</file>